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3"/>
  </p:notesMasterIdLst>
  <p:handoutMasterIdLst>
    <p:handoutMasterId r:id="rId44"/>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77" r:id="rId22"/>
    <p:sldId id="384" r:id="rId23"/>
    <p:sldId id="378" r:id="rId24"/>
    <p:sldId id="385" r:id="rId25"/>
    <p:sldId id="379" r:id="rId26"/>
    <p:sldId id="380" r:id="rId27"/>
    <p:sldId id="356" r:id="rId28"/>
    <p:sldId id="357" r:id="rId29"/>
    <p:sldId id="358" r:id="rId30"/>
    <p:sldId id="359" r:id="rId31"/>
    <p:sldId id="360" r:id="rId32"/>
    <p:sldId id="361" r:id="rId33"/>
    <p:sldId id="362" r:id="rId34"/>
    <p:sldId id="365" r:id="rId35"/>
    <p:sldId id="381" r:id="rId36"/>
    <p:sldId id="382" r:id="rId37"/>
    <p:sldId id="383" r:id="rId38"/>
    <p:sldId id="363" r:id="rId39"/>
    <p:sldId id="364" r:id="rId40"/>
    <p:sldId id="366" r:id="rId41"/>
    <p:sldId id="326" r:id="rId42"/>
  </p:sldIdLst>
  <p:sldSz cx="9144000" cy="5143500" type="screen16x9"/>
  <p:notesSz cx="6858000" cy="9144000"/>
  <p:embeddedFontLst>
    <p:embeddedFont>
      <p:font typeface="Bree Serif" panose="020B0604020202020204" charset="0"/>
      <p:regular r:id="rId45"/>
    </p:embeddedFont>
    <p:embeddedFont>
      <p:font typeface="Didact Gothic" panose="020B0604020202020204" charset="0"/>
      <p:regular r:id="rId46"/>
    </p:embeddedFont>
    <p:embeddedFont>
      <p:font typeface="Dana" panose="020B0604020202020204" charset="-78"/>
      <p:regular r:id="rId47"/>
      <p:bold r:id="rId48"/>
      <p:italic r:id="rId49"/>
      <p:boldItalic r:id="rId50"/>
    </p:embeddedFont>
    <p:embeddedFont>
      <p:font typeface="Roboto Thin" panose="020B0604020202020204" charset="0"/>
      <p:regular r:id="rId51"/>
      <p:bold r:id="rId52"/>
      <p:italic r:id="rId53"/>
      <p:boldItalic r:id="rId54"/>
    </p:embeddedFont>
    <p:embeddedFont>
      <p:font typeface="Roboto Black" panose="020B0604020202020204" charset="0"/>
      <p:bold r:id="rId55"/>
      <p:boldItalic r:id="rId56"/>
    </p:embeddedFont>
    <p:embeddedFont>
      <p:font typeface="Lalezar" panose="00000500000000000000" pitchFamily="2" charset="-78"/>
      <p:regular r:id="rId57"/>
    </p:embeddedFont>
    <p:embeddedFont>
      <p:font typeface="Calibri" panose="020F0502020204030204" pitchFamily="34" charset="0"/>
      <p:regular r:id="rId58"/>
      <p:bold r:id="rId59"/>
      <p:italic r:id="rId60"/>
      <p:boldItalic r:id="rId61"/>
    </p:embeddedFont>
    <p:embeddedFont>
      <p:font typeface="Roboto Light"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77"/>
            <p14:sldId id="384"/>
            <p14:sldId id="378"/>
            <p14:sldId id="385"/>
            <p14:sldId id="379"/>
            <p14:sldId id="380"/>
            <p14:sldId id="356"/>
            <p14:sldId id="357"/>
            <p14:sldId id="358"/>
            <p14:sldId id="359"/>
            <p14:sldId id="360"/>
            <p14:sldId id="361"/>
            <p14:sldId id="362"/>
            <p14:sldId id="365"/>
            <p14:sldId id="381"/>
            <p14:sldId id="382"/>
            <p14:sldId id="383"/>
            <p14:sldId id="363"/>
            <p14:sldId id="364"/>
            <p14:sldId id="366"/>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48FFD5"/>
    <a:srgbClr val="041C30"/>
    <a:srgbClr val="0E2A47"/>
    <a:srgbClr val="2EAE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0" autoAdjust="0"/>
    <p:restoredTop sz="90295" autoAdjust="0"/>
  </p:normalViewPr>
  <p:slideViewPr>
    <p:cSldViewPr snapToGrid="0">
      <p:cViewPr varScale="1">
        <p:scale>
          <a:sx n="144" d="100"/>
          <a:sy n="144" d="100"/>
        </p:scale>
        <p:origin x="330" y="102"/>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11/14/2021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389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4241084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nandgame.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upport.google.com/mail/answer/6304825?co=GENIE.Platform=Desktop&amp;hl=en" TargetMode="External"/><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knowledgebase.poppulo.com/articles/How_To/Create-a-Zipped-Folder/?l=en_US&amp;fs=RelatedArticle" TargetMode="External"/><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playlist?list=PLmkaw6oRnRv8UYcRLpxon4rPQm_pud8nd" TargetMode="External"/><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playlist?list=PLwXXOxvDboeagQBUlNBfC_-t9vA9c3bul" TargetMode="External"/><Relationship Id="rId7" Type="http://schemas.openxmlformats.org/officeDocument/2006/relationships/hyperlink" Target="https://www.youtube.com/playlist?list=PLwXXOxvDboea6SnnRK4ToVXb-tDLn_mfZ" TargetMode="External"/><Relationship Id="rId2" Type="http://schemas.openxmlformats.org/officeDocument/2006/relationships/hyperlink" Target="https://b2n.ir/m92560" TargetMode="External"/><Relationship Id="rId1" Type="http://schemas.openxmlformats.org/officeDocument/2006/relationships/slideLayout" Target="../slideLayouts/slideLayout1.xml"/><Relationship Id="rId6" Type="http://schemas.openxmlformats.org/officeDocument/2006/relationships/hyperlink" Target="https://b2n.ir/y35744" TargetMode="External"/><Relationship Id="rId5" Type="http://schemas.openxmlformats.org/officeDocument/2006/relationships/hyperlink" Target="https://www.youtube.com/playlist?list=PLwXXOxvDboeaCTwdY5t5bGQBnVqk99rIu" TargetMode="External"/><Relationship Id="rId4" Type="http://schemas.openxmlformats.org/officeDocument/2006/relationships/hyperlink" Target="https://b2n.ir/a0610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tutorialspoint.com/index.html" TargetMode="External"/><Relationship Id="rId5" Type="http://schemas.openxmlformats.org/officeDocument/2006/relationships/hyperlink" Target="https://www.udemy.com/" TargetMode="External"/><Relationship Id="rId4" Type="http://schemas.openxmlformats.org/officeDocument/2006/relationships/hyperlink" Target="https://www.coursera.org/"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6" Type="http://schemas.openxmlformats.org/officeDocument/2006/relationships/hyperlink" Target="https://www.edx.org/" TargetMode="External"/><Relationship Id="rId5" Type="http://schemas.openxmlformats.org/officeDocument/2006/relationships/hyperlink" Target="https://www.geeksforgeeks.org/" TargetMode="Externa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a:t>
            </a:r>
            <a:r>
              <a:rPr lang="fa-IR" dirty="0" smtClean="0">
                <a:solidFill>
                  <a:schemeClr val="bg1"/>
                </a:solidFill>
                <a:latin typeface="Dana" panose="00000500000000000000" pitchFamily="2" charset="-78"/>
                <a:cs typeface="Dana" panose="00000500000000000000" pitchFamily="2" charset="-78"/>
              </a:rPr>
              <a:t>همه چی </a:t>
            </a:r>
            <a:r>
              <a:rPr lang="fa-IR" dirty="0">
                <a:solidFill>
                  <a:schemeClr val="bg1"/>
                </a:solidFill>
                <a:latin typeface="Dana" panose="00000500000000000000" pitchFamily="2" charset="-78"/>
                <a:cs typeface="Dana" panose="00000500000000000000" pitchFamily="2" charset="-78"/>
              </a:rPr>
              <a:t>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124" y="329073"/>
            <a:ext cx="1444351" cy="1444351"/>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735858" y="2034004"/>
            <a:ext cx="7673357"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a:t>
            </a:r>
            <a:r>
              <a:rPr lang="fa-IR" sz="1600" dirty="0" smtClean="0">
                <a:solidFill>
                  <a:schemeClr val="bg1"/>
                </a:solidFill>
                <a:latin typeface="Dana" panose="00000500000000000000" pitchFamily="2" charset="-78"/>
                <a:cs typeface="Dana" panose="00000500000000000000" pitchFamily="2" charset="-78"/>
              </a:rPr>
              <a:t>عامل </a:t>
            </a:r>
            <a:r>
              <a:rPr lang="fa-IR" sz="1600" dirty="0">
                <a:solidFill>
                  <a:schemeClr val="bg1"/>
                </a:solidFill>
                <a:latin typeface="Dana" panose="00000500000000000000" pitchFamily="2" charset="-78"/>
                <a:cs typeface="Dana" panose="00000500000000000000" pitchFamily="2" charset="-78"/>
              </a:rPr>
              <a:t>تمامی داده‌های ذخیره شده ‌روی آن پاک می‌شود و به همین دلیل از این نظر در مقابل </a:t>
            </a:r>
            <a:r>
              <a:rPr lang="fa-IR" sz="1600" dirty="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a:solidFill>
                  <a:schemeClr val="bg1"/>
                </a:solidFill>
                <a:latin typeface="Dana" panose="00000500000000000000" pitchFamily="2" charset="-78"/>
                <a:cs typeface="Dana" panose="00000500000000000000" pitchFamily="2" charset="-78"/>
              </a:rPr>
              <a:t>، قرار دارد.</a:t>
            </a:r>
          </a:p>
        </p:txBody>
      </p:sp>
      <p:sp>
        <p:nvSpPr>
          <p:cNvPr id="4" name="Footer Placeholder 3"/>
          <p:cNvSpPr>
            <a:spLocks noGrp="1"/>
          </p:cNvSpPr>
          <p:nvPr>
            <p:ph type="ftr" sz="quarter" idx="10"/>
          </p:nvPr>
        </p:nvSpPr>
        <p:spPr/>
        <p:txBody>
          <a:bodyPr/>
          <a:lstStyle/>
          <a:p>
            <a:r>
              <a:rPr lang="en-US" dirty="0"/>
              <a:t>1- Non-volatile memory</a:t>
            </a:r>
          </a:p>
        </p:txBody>
      </p:sp>
      <p:grpSp>
        <p:nvGrpSpPr>
          <p:cNvPr id="10" name="Google Shape;4800;p45"/>
          <p:cNvGrpSpPr/>
          <p:nvPr/>
        </p:nvGrpSpPr>
        <p:grpSpPr>
          <a:xfrm>
            <a:off x="8392475" y="1917900"/>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25780"/>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820178" y="525780"/>
            <a:ext cx="3370712"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نکته‌ی دیگر در مورد آن‌ها، </a:t>
            </a:r>
            <a:r>
              <a:rPr lang="en-US" sz="1600" dirty="0">
                <a:solidFill>
                  <a:schemeClr val="accent6"/>
                </a:solidFill>
                <a:latin typeface="Dana" panose="00000500000000000000" pitchFamily="2" charset="-78"/>
                <a:cs typeface="Dana" panose="00000500000000000000" pitchFamily="2" charset="-78"/>
              </a:rPr>
              <a:t>Random </a:t>
            </a:r>
            <a:r>
              <a:rPr lang="en-US" sz="1600" b="1" dirty="0">
                <a:solidFill>
                  <a:schemeClr val="accent6"/>
                </a:solidFill>
                <a:latin typeface="Dana" panose="00000500000000000000" pitchFamily="2" charset="-78"/>
                <a:cs typeface="Dana" panose="00000500000000000000" pitchFamily="2" charset="-78"/>
              </a:rPr>
              <a:t>Access</a:t>
            </a:r>
            <a:r>
              <a:rPr lang="fa-IR" sz="1600" dirty="0">
                <a:solidFill>
                  <a:schemeClr val="accent6"/>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926358" y="2805072"/>
            <a:ext cx="3424662"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6"/>
                </a:solidFill>
                <a:latin typeface="Dana" panose="00000500000000000000" pitchFamily="2" charset="-78"/>
                <a:cs typeface="Dana" panose="00000500000000000000" pitchFamily="2" charset="-78"/>
              </a:rPr>
              <a:t>رندوم</a:t>
            </a:r>
            <a:r>
              <a:rPr lang="fa-IR" sz="1600" dirty="0">
                <a:solidFill>
                  <a:schemeClr val="bg1"/>
                </a:solidFill>
                <a:latin typeface="Dana" panose="00000500000000000000" pitchFamily="2" charset="-78"/>
                <a:cs typeface="Dana" panose="00000500000000000000" pitchFamily="2" charset="-78"/>
              </a:rPr>
              <a:t>، صفتی برای نحوه‌ی </a:t>
            </a:r>
            <a:r>
              <a:rPr lang="fa-IR" sz="1600" b="1" dirty="0">
                <a:solidFill>
                  <a:schemeClr val="accent6"/>
                </a:solidFill>
                <a:latin typeface="Dana" panose="00000500000000000000" pitchFamily="2" charset="-78"/>
                <a:cs typeface="Dana" panose="00000500000000000000" pitchFamily="2" charset="-78"/>
              </a:rPr>
              <a:t>دسترسی</a:t>
            </a:r>
            <a:r>
              <a:rPr lang="fa-IR" sz="1600" dirty="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a:t>
            </a:r>
            <a:r>
              <a:rPr lang="fa-IR" sz="1600" dirty="0" smtClean="0">
                <a:solidFill>
                  <a:schemeClr val="bg1"/>
                </a:solidFill>
                <a:latin typeface="Dana" panose="00000500000000000000" pitchFamily="2" charset="-78"/>
                <a:cs typeface="Dana" panose="00000500000000000000" pitchFamily="2" charset="-78"/>
              </a:rPr>
              <a:t>لزوما </a:t>
            </a:r>
            <a:r>
              <a:rPr lang="fa-IR" sz="1600" dirty="0">
                <a:solidFill>
                  <a:schemeClr val="bg1"/>
                </a:solidFill>
                <a:latin typeface="Dana" panose="00000500000000000000" pitchFamily="2" charset="-78"/>
                <a:cs typeface="Dana" panose="00000500000000000000" pitchFamily="2" charset="-78"/>
              </a:rPr>
              <a:t>با یک ترتیب همیشگی این اتفاق رخ </a:t>
            </a:r>
            <a:r>
              <a:rPr lang="fa-IR" sz="1600" dirty="0" smtClean="0">
                <a:solidFill>
                  <a:schemeClr val="bg1"/>
                </a:solidFill>
                <a:latin typeface="Dana" panose="00000500000000000000" pitchFamily="2" charset="-78"/>
                <a:cs typeface="Dana" panose="00000500000000000000" pitchFamily="2" charset="-78"/>
              </a:rPr>
              <a:t>نمی‌دهد</a:t>
            </a:r>
            <a:r>
              <a:rPr lang="fa-IR" sz="1600" dirty="0">
                <a:solidFill>
                  <a:schemeClr val="bg1"/>
                </a:solidFill>
                <a:latin typeface="Dana" panose="00000500000000000000" pitchFamily="2" charset="-78"/>
                <a:cs typeface="Dana" panose="00000500000000000000" pitchFamily="2" charset="-78"/>
              </a:rPr>
              <a:t>.</a:t>
            </a: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2076597" y="292059"/>
            <a:ext cx="502657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800" dirty="0">
                <a:solidFill>
                  <a:schemeClr val="bg1"/>
                </a:solidFill>
                <a:latin typeface="Lalezar" panose="00000500000000000000" pitchFamily="2" charset="-78"/>
                <a:cs typeface="Lalezar" panose="00000500000000000000" pitchFamily="2" charset="-78"/>
              </a:rPr>
              <a:t>آيا می‌دانید </a:t>
            </a:r>
            <a:r>
              <a:rPr lang="fa-IR" sz="2800" dirty="0" smtClean="0">
                <a:solidFill>
                  <a:schemeClr val="bg1"/>
                </a:solidFill>
                <a:latin typeface="Lalezar" panose="00000500000000000000" pitchFamily="2" charset="-78"/>
                <a:cs typeface="Lalezar" panose="00000500000000000000" pitchFamily="2" charset="-78"/>
              </a:rPr>
              <a:t>رم ‌سیستم شما چقدرست؟</a:t>
            </a:r>
            <a:endParaRPr lang="fa-IR" sz="2800" dirty="0">
              <a:solidFill>
                <a:schemeClr val="bg1"/>
              </a:solidFill>
              <a:latin typeface="Lalezar" panose="00000500000000000000" pitchFamily="2" charset="-78"/>
              <a:cs typeface="Lalezar" panose="00000500000000000000" pitchFamily="2" charset="-78"/>
            </a:endParaRP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4089600" y="1100488"/>
            <a:ext cx="4302875"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089600" y="1778704"/>
            <a:ext cx="4302874"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a:t>
            </a:r>
            <a:r>
              <a:rPr lang="fa-IR" sz="1600" dirty="0" smtClean="0">
                <a:solidFill>
                  <a:schemeClr val="bg1"/>
                </a:solidFill>
                <a:latin typeface="Dana" panose="00000500000000000000" pitchFamily="2" charset="-78"/>
                <a:cs typeface="Dana" panose="00000500000000000000" pitchFamily="2" charset="-78"/>
              </a:rPr>
              <a:t>بخش </a:t>
            </a:r>
            <a:r>
              <a:rPr lang="en-US" sz="1600" dirty="0" smtClean="0">
                <a:solidFill>
                  <a:schemeClr val="bg1"/>
                </a:solidFill>
                <a:latin typeface="Dana" panose="00000500000000000000" pitchFamily="2" charset="-78"/>
                <a:cs typeface="Dana" panose="00000500000000000000" pitchFamily="2" charset="-78"/>
              </a:rPr>
              <a:t>System </a:t>
            </a:r>
            <a:r>
              <a:rPr lang="en-US" sz="1600" dirty="0">
                <a:solidFill>
                  <a:schemeClr val="bg1"/>
                </a:solidFill>
                <a:latin typeface="Dana" panose="00000500000000000000" pitchFamily="2" charset="-78"/>
                <a:cs typeface="Dana" panose="00000500000000000000" pitchFamily="2" charset="-78"/>
              </a:rPr>
              <a:t>and </a:t>
            </a:r>
            <a:r>
              <a:rPr lang="en-US" sz="1600" dirty="0" smtClean="0">
                <a:solidFill>
                  <a:schemeClr val="bg1"/>
                </a:solidFill>
                <a:latin typeface="Dana" panose="00000500000000000000" pitchFamily="2" charset="-78"/>
                <a:cs typeface="Dana" panose="00000500000000000000" pitchFamily="2" charset="-78"/>
              </a:rPr>
              <a:t>Security</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و </a:t>
            </a:r>
            <a:r>
              <a:rPr lang="fa-IR" sz="1600" dirty="0">
                <a:solidFill>
                  <a:schemeClr val="bg1"/>
                </a:solidFill>
                <a:latin typeface="Dana" panose="00000500000000000000" pitchFamily="2" charset="-78"/>
                <a:cs typeface="Dana" panose="00000500000000000000" pitchFamily="2" charset="-78"/>
              </a:rPr>
              <a:t>سپس </a:t>
            </a:r>
            <a:r>
              <a:rPr lang="fa-IR" sz="1600" dirty="0" smtClean="0">
                <a:solidFill>
                  <a:schemeClr val="bg1"/>
                </a:solidFill>
                <a:latin typeface="Dana" panose="00000500000000000000" pitchFamily="2" charset="-78"/>
                <a:cs typeface="Dana" panose="00000500000000000000" pitchFamily="2" charset="-78"/>
              </a:rPr>
              <a:t>روی </a:t>
            </a:r>
            <a:r>
              <a:rPr lang="en-US" sz="1600" dirty="0" smtClean="0">
                <a:solidFill>
                  <a:schemeClr val="bg1"/>
                </a:solidFill>
                <a:latin typeface="Dana" panose="00000500000000000000" pitchFamily="2" charset="-78"/>
                <a:cs typeface="Dana" panose="00000500000000000000" pitchFamily="2" charset="-78"/>
              </a:rPr>
              <a:t>System</a:t>
            </a:r>
            <a:r>
              <a:rPr lang="fa-IR" sz="1600" dirty="0" smtClean="0">
                <a:solidFill>
                  <a:schemeClr val="bg1"/>
                </a:solidFill>
                <a:latin typeface="Dana" panose="00000500000000000000" pitchFamily="2" charset="-78"/>
                <a:cs typeface="Dana" panose="00000500000000000000" pitchFamily="2" charset="-78"/>
              </a:rPr>
              <a:t> کلیک </a:t>
            </a:r>
            <a:r>
              <a:rPr lang="fa-IR" sz="1600" dirty="0">
                <a:solidFill>
                  <a:schemeClr val="bg1"/>
                </a:solidFill>
                <a:latin typeface="Dana" panose="00000500000000000000" pitchFamily="2" charset="-78"/>
                <a:cs typeface="Dana" panose="00000500000000000000" pitchFamily="2" charset="-78"/>
              </a:rPr>
              <a:t>کنید. </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782" y="3733549"/>
            <a:ext cx="5530391" cy="10635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392475" y="1063437"/>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392475" y="185078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46;p50"/>
          <p:cNvGrpSpPr/>
          <p:nvPr/>
        </p:nvGrpSpPr>
        <p:grpSpPr>
          <a:xfrm>
            <a:off x="6960216" y="334879"/>
            <a:ext cx="516849" cy="520959"/>
            <a:chOff x="-34776500" y="2631825"/>
            <a:chExt cx="291450" cy="291450"/>
          </a:xfrm>
        </p:grpSpPr>
        <p:sp>
          <p:nvSpPr>
            <p:cNvPr id="11"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33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نمی‌شه.</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735858" y="2856292"/>
            <a:ext cx="7656617"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a:t>
            </a:r>
            <a:r>
              <a:rPr lang="fa-IR" sz="1500" dirty="0" smtClean="0">
                <a:solidFill>
                  <a:schemeClr val="bg1"/>
                </a:solidFill>
                <a:latin typeface="Dana" panose="00000500000000000000" pitchFamily="2" charset="-78"/>
                <a:cs typeface="Dana" panose="00000500000000000000" pitchFamily="2" charset="-78"/>
              </a:rPr>
              <a:t>برای </a:t>
            </a:r>
            <a:r>
              <a:rPr lang="fa-IR" sz="1500" dirty="0">
                <a:solidFill>
                  <a:schemeClr val="bg1"/>
                </a:solidFill>
                <a:latin typeface="Dana" panose="00000500000000000000" pitchFamily="2" charset="-78"/>
                <a:cs typeface="Dana" panose="00000500000000000000" pitchFamily="2" charset="-78"/>
              </a:rPr>
              <a:t>ذخیره‌ی داده‌هایی که برای مدت طولانی نیاز به اصلاح ندارند، مناسب هستند. حجم این حافظه‌ها زیاد نیست و تنها برای ذخیره‌ی داده‌های محدودی به کار می‌روند.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smtClean="0">
                <a:solidFill>
                  <a:schemeClr val="accent6"/>
                </a:solidFill>
                <a:latin typeface="Dana" panose="00000500000000000000" pitchFamily="2" charset="-78"/>
                <a:cs typeface="Dana" panose="00000500000000000000" pitchFamily="2" charset="-78"/>
              </a:rPr>
              <a:t>راه‌اندازی </a:t>
            </a:r>
            <a:r>
              <a:rPr lang="fa-IR" sz="1500" dirty="0">
                <a:solidFill>
                  <a:schemeClr val="accent6"/>
                </a:solidFill>
                <a:latin typeface="Dana" panose="00000500000000000000" pitchFamily="2" charset="-78"/>
                <a:cs typeface="Dana" panose="00000500000000000000" pitchFamily="2" charset="-78"/>
              </a:rPr>
              <a:t>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a:t>
            </a:r>
            <a:r>
              <a:rPr lang="fa-IR" sz="1500" dirty="0" smtClean="0">
                <a:solidFill>
                  <a:schemeClr val="bg1"/>
                </a:solidFill>
                <a:latin typeface="Dana" panose="00000500000000000000" pitchFamily="2" charset="-78"/>
                <a:cs typeface="Dana" panose="00000500000000000000" pitchFamily="2" charset="-78"/>
              </a:rPr>
              <a:t>ممکن است </a:t>
            </a:r>
            <a:r>
              <a:rPr lang="fa-IR" sz="1500" dirty="0">
                <a:solidFill>
                  <a:schemeClr val="bg1"/>
                </a:solidFill>
                <a:latin typeface="Dana" panose="00000500000000000000" pitchFamily="2" charset="-78"/>
                <a:cs typeface="Dana" panose="00000500000000000000" pitchFamily="2" charset="-78"/>
              </a:rPr>
              <a:t>نیاز به تغییر نداشته باشند و باعث لزوم وجود این بخش از کامپیوتر شده‌اند؟</a:t>
            </a:r>
          </a:p>
        </p:txBody>
      </p:sp>
      <p:grpSp>
        <p:nvGrpSpPr>
          <p:cNvPr id="81" name="Google Shape;4800;p45"/>
          <p:cNvGrpSpPr/>
          <p:nvPr/>
        </p:nvGrpSpPr>
        <p:grpSpPr>
          <a:xfrm>
            <a:off x="8392475" y="2763363"/>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 name="Google Shape;7365;p50"/>
          <p:cNvGrpSpPr/>
          <p:nvPr/>
        </p:nvGrpSpPr>
        <p:grpSpPr>
          <a:xfrm>
            <a:off x="8392475" y="4193935"/>
            <a:ext cx="334919" cy="333429"/>
            <a:chOff x="-30735200" y="3552550"/>
            <a:chExt cx="292225" cy="290925"/>
          </a:xfrm>
        </p:grpSpPr>
        <p:sp>
          <p:nvSpPr>
            <p:cNvPr id="9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56617"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35857" y="3127835"/>
            <a:ext cx="7656617"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a:t>
            </a:r>
            <a:r>
              <a:rPr lang="fa-IR" sz="1600" dirty="0" smtClean="0">
                <a:solidFill>
                  <a:schemeClr val="bg1"/>
                </a:solidFill>
                <a:latin typeface="Dana" panose="00000500000000000000" pitchFamily="2" charset="-78"/>
                <a:cs typeface="Dana" panose="00000500000000000000" pitchFamily="2" charset="-78"/>
              </a:rPr>
              <a:t>مثلا با کلیک </a:t>
            </a:r>
            <a:r>
              <a:rPr lang="fa-IR" sz="1600" dirty="0">
                <a:solidFill>
                  <a:schemeClr val="bg1"/>
                </a:solidFill>
                <a:latin typeface="Dana" panose="00000500000000000000" pitchFamily="2" charset="-78"/>
                <a:cs typeface="Dana" panose="00000500000000000000" pitchFamily="2" charset="-78"/>
              </a:rPr>
              <a:t>کردن) و هر کاری که برنامه‌ها انجام می‌دهند را می‌توانید در این پنجره هم با تایپ کردن یک سری دستورات (</a:t>
            </a:r>
            <a:r>
              <a:rPr lang="en-US" sz="1600" dirty="0">
                <a:solidFill>
                  <a:schemeClr val="bg1"/>
                </a:solidFill>
                <a:latin typeface="Dana" panose="00000500000000000000" pitchFamily="2" charset="-78"/>
                <a:cs typeface="Dana" panose="00000500000000000000" pitchFamily="2" charset="-78"/>
              </a:rPr>
              <a:t>command</a:t>
            </a:r>
            <a:r>
              <a:rPr lang="fa-IR" sz="1600" dirty="0">
                <a:solidFill>
                  <a:schemeClr val="bg1"/>
                </a:solidFill>
                <a:latin typeface="Dana" panose="00000500000000000000" pitchFamily="2" charset="-78"/>
                <a:cs typeface="Dana" panose="00000500000000000000" pitchFamily="2" charset="-78"/>
              </a:rPr>
              <a:t>ها) انجام دهید. </a:t>
            </a:r>
          </a:p>
        </p:txBody>
      </p:sp>
      <p:sp>
        <p:nvSpPr>
          <p:cNvPr id="7" name="Google Shape;6918;p49"/>
          <p:cNvSpPr/>
          <p:nvPr/>
        </p:nvSpPr>
        <p:spPr>
          <a:xfrm>
            <a:off x="8392475" y="59753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394399" y="33200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702022" y="294733"/>
            <a:ext cx="7690454"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در حقیقت یک </a:t>
            </a:r>
            <a:r>
              <a:rPr lang="fa-IR" sz="1600" dirty="0">
                <a:solidFill>
                  <a:schemeClr val="accent6"/>
                </a:solidFill>
                <a:latin typeface="Dana" panose="00000500000000000000" pitchFamily="2" charset="-78"/>
                <a:cs typeface="Dana" panose="00000500000000000000" pitchFamily="2" charset="-78"/>
              </a:rPr>
              <a:t>برنامه</a:t>
            </a:r>
            <a:r>
              <a:rPr lang="fa-IR" sz="1600" dirty="0">
                <a:solidFill>
                  <a:schemeClr val="bg1"/>
                </a:solidFill>
                <a:latin typeface="Dana" panose="00000500000000000000" pitchFamily="2" charset="-78"/>
                <a:cs typeface="Dana" panose="00000500000000000000" pitchFamily="2" charset="-78"/>
              </a:rPr>
              <a:t>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a:t>
            </a:r>
            <a:r>
              <a:rPr lang="fa-IR" sz="1600" dirty="0" smtClean="0">
                <a:solidFill>
                  <a:schemeClr val="bg1"/>
                </a:solidFill>
                <a:latin typeface="Dana" panose="00000500000000000000" pitchFamily="2" charset="-78"/>
                <a:cs typeface="Dana" panose="00000500000000000000" pitchFamily="2" charset="-78"/>
              </a:rPr>
              <a:t>و به محض خاموش شدن کامپیوتر </a:t>
            </a:r>
            <a:r>
              <a:rPr lang="fa-IR" sz="1600" dirty="0">
                <a:solidFill>
                  <a:schemeClr val="bg1"/>
                </a:solidFill>
                <a:latin typeface="Dana" panose="00000500000000000000" pitchFamily="2" charset="-78"/>
                <a:cs typeface="Dana" panose="00000500000000000000" pitchFamily="2" charset="-78"/>
              </a:rPr>
              <a:t>با همه‌ی این برنامه‌ها خداحافظی می‌کردید!!!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چون 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می‌رود.</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063858"/>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شدین که چرا وقتی کامپیوتر داره روشن می‌شه،</a:t>
            </a:r>
            <a:r>
              <a:rPr lang="en-US" sz="1600" dirty="0">
                <a:solidFill>
                  <a:srgbClr val="0E2A47"/>
                </a:solidFill>
                <a:latin typeface="Dana" panose="00000500000000000000" pitchFamily="2" charset="-78"/>
                <a:cs typeface="Dana" panose="00000500000000000000" pitchFamily="2" charset="-78"/>
              </a:rPr>
              <a:t>CPU </a:t>
            </a:r>
            <a:r>
              <a:rPr lang="fa-IR" sz="1600" dirty="0">
                <a:solidFill>
                  <a:srgbClr val="0E2A47"/>
                </a:solidFill>
                <a:latin typeface="Dana" panose="00000500000000000000" pitchFamily="2" charset="-78"/>
                <a:cs typeface="Dana" panose="00000500000000000000" pitchFamily="2" charset="-78"/>
              </a:rPr>
              <a:t> برای راه‌اندازی سیستم از</a:t>
            </a:r>
            <a:r>
              <a:rPr lang="en-US" sz="1600" dirty="0">
                <a:solidFill>
                  <a:srgbClr val="0E2A47"/>
                </a:solidFill>
                <a:latin typeface="Dana" panose="00000500000000000000" pitchFamily="2" charset="-78"/>
                <a:cs typeface="Dana" panose="00000500000000000000" pitchFamily="2" charset="-78"/>
              </a:rPr>
              <a:t>ROM </a:t>
            </a:r>
            <a:r>
              <a:rPr lang="fa-IR" sz="1600" dirty="0">
                <a:solidFill>
                  <a:srgbClr val="0E2A47"/>
                </a:solidFill>
                <a:latin typeface="Dana" panose="00000500000000000000" pitchFamily="2" charset="-78"/>
                <a:cs typeface="Dana" panose="00000500000000000000" pitchFamily="2" charset="-78"/>
              </a:rPr>
              <a:t> استفاده می‌کنه :)</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392475" y="5672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659985" y="734684"/>
            <a:ext cx="5732490"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a:t>
            </a:r>
            <a:r>
              <a:rPr lang="fa-IR" sz="1400" dirty="0" smtClean="0">
                <a:solidFill>
                  <a:schemeClr val="bg1"/>
                </a:solidFill>
                <a:latin typeface="Dana" panose="00000500000000000000" pitchFamily="2" charset="-78"/>
                <a:cs typeface="Dana" panose="00000500000000000000" pitchFamily="2" charset="-78"/>
              </a:rPr>
              <a:t>حافظه‌ای که با آن‌ها آشنا شدیم </a:t>
            </a:r>
            <a:r>
              <a:rPr lang="fa-IR" sz="1400" dirty="0">
                <a:solidFill>
                  <a:schemeClr val="bg1"/>
                </a:solidFill>
                <a:latin typeface="Dana" panose="00000500000000000000" pitchFamily="2" charset="-78"/>
                <a:cs typeface="Dana" panose="00000500000000000000" pitchFamily="2" charset="-78"/>
              </a:rPr>
              <a:t>برای یک کامپیوتر با توجه به وظایف آن‌ها کافی‌ست؟ </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a:t>
            </a:r>
            <a:r>
              <a:rPr lang="fa-IR" sz="1400" dirty="0" smtClean="0">
                <a:solidFill>
                  <a:schemeClr val="bg1"/>
                </a:solidFill>
                <a:latin typeface="Dana" panose="00000500000000000000" pitchFamily="2" charset="-78"/>
                <a:cs typeface="Dana" panose="00000500000000000000" pitchFamily="2" charset="-78"/>
              </a:rPr>
              <a:t>هیچ‌گاه </a:t>
            </a:r>
            <a:r>
              <a:rPr lang="fa-IR" sz="1400" dirty="0">
                <a:solidFill>
                  <a:schemeClr val="bg1"/>
                </a:solidFill>
                <a:latin typeface="Dana" panose="00000500000000000000" pitchFamily="2" charset="-78"/>
                <a:cs typeface="Dana" panose="00000500000000000000" pitchFamily="2" charset="-78"/>
              </a:rPr>
              <a:t>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733883" y="2588208"/>
            <a:ext cx="7656617" cy="20301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متوجه شد که باید برنامه را از کجا اجرا </a:t>
            </a:r>
            <a:r>
              <a:rPr lang="fa-IR" sz="1400" dirty="0" smtClean="0">
                <a:solidFill>
                  <a:schemeClr val="bg1"/>
                </a:solidFill>
                <a:latin typeface="Dana" panose="00000500000000000000" pitchFamily="2" charset="-78"/>
                <a:cs typeface="Dana" panose="00000500000000000000" pitchFamily="2" charset="-78"/>
              </a:rPr>
              <a:t>کند؟</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آیا</a:t>
            </a:r>
            <a:r>
              <a:rPr lang="en-US" sz="1400" dirty="0">
                <a:solidFill>
                  <a:schemeClr val="bg1"/>
                </a:solidFill>
                <a:latin typeface="Dana" panose="00000500000000000000" pitchFamily="2" charset="-78"/>
                <a:cs typeface="Dana" panose="00000500000000000000" pitchFamily="2" charset="-78"/>
              </a:rPr>
              <a:t>RAM </a:t>
            </a:r>
            <a:r>
              <a:rPr lang="fa-IR" sz="1400" dirty="0">
                <a:solidFill>
                  <a:schemeClr val="bg1"/>
                </a:solidFill>
                <a:latin typeface="Dana" panose="00000500000000000000" pitchFamily="2" charset="-78"/>
                <a:cs typeface="Dana" panose="00000500000000000000" pitchFamily="2" charset="-78"/>
              </a:rPr>
              <a:t> همیشه 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a:solidFill>
                  <a:schemeClr val="bg1"/>
                </a:solidFill>
                <a:latin typeface="Dana" panose="00000500000000000000" pitchFamily="2" charset="-78"/>
                <a:cs typeface="Dana" panose="00000500000000000000" pitchFamily="2" charset="-78"/>
              </a:rPr>
              <a:t>RAM</a:t>
            </a:r>
            <a:r>
              <a:rPr lang="fa-IR" sz="1400" dirty="0">
                <a:solidFill>
                  <a:schemeClr val="bg1"/>
                </a:solidFill>
                <a:latin typeface="Dana" panose="00000500000000000000" pitchFamily="2" charset="-78"/>
                <a:cs typeface="Dana" panose="00000500000000000000" pitchFamily="2" charset="-78"/>
              </a:rPr>
              <a:t> پاک می‌شد.</a:t>
            </a:r>
          </a:p>
        </p:txBody>
      </p:sp>
      <p:grpSp>
        <p:nvGrpSpPr>
          <p:cNvPr id="40" name="Google Shape;7365;p50"/>
          <p:cNvGrpSpPr/>
          <p:nvPr/>
        </p:nvGrpSpPr>
        <p:grpSpPr>
          <a:xfrm>
            <a:off x="8390500" y="740043"/>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365;p50"/>
          <p:cNvGrpSpPr/>
          <p:nvPr/>
        </p:nvGrpSpPr>
        <p:grpSpPr>
          <a:xfrm>
            <a:off x="8390500" y="1378987"/>
            <a:ext cx="334919" cy="333429"/>
            <a:chOff x="-30735200" y="3552550"/>
            <a:chExt cx="292225" cy="290925"/>
          </a:xfrm>
        </p:grpSpPr>
        <p:sp>
          <p:nvSpPr>
            <p:cNvPr id="4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7365;p50"/>
          <p:cNvGrpSpPr/>
          <p:nvPr/>
        </p:nvGrpSpPr>
        <p:grpSpPr>
          <a:xfrm>
            <a:off x="8390500" y="2655945"/>
            <a:ext cx="334919" cy="333429"/>
            <a:chOff x="-30735200" y="3552550"/>
            <a:chExt cx="292225" cy="290925"/>
          </a:xfrm>
        </p:grpSpPr>
        <p:sp>
          <p:nvSpPr>
            <p:cNvPr id="5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7365;p50"/>
          <p:cNvGrpSpPr/>
          <p:nvPr/>
        </p:nvGrpSpPr>
        <p:grpSpPr>
          <a:xfrm>
            <a:off x="8390500" y="3667795"/>
            <a:ext cx="334919" cy="333429"/>
            <a:chOff x="-30735200" y="3552550"/>
            <a:chExt cx="292225" cy="290925"/>
          </a:xfrm>
        </p:grpSpPr>
        <p:sp>
          <p:nvSpPr>
            <p:cNvPr id="54"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40869" y="472500"/>
            <a:ext cx="7654642" cy="14491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395511" y="7247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58541"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800" dirty="0">
                <a:solidFill>
                  <a:schemeClr val="bg1"/>
                </a:solidFill>
                <a:latin typeface="Dana" panose="00000500000000000000" pitchFamily="2" charset="-78"/>
                <a:cs typeface="Dana" panose="00000500000000000000" pitchFamily="2" charset="-78"/>
              </a:rPr>
              <a:t>بخش‌هایی 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grpSp>
        <p:nvGrpSpPr>
          <p:cNvPr id="43" name="Google Shape;4800;p45"/>
          <p:cNvGrpSpPr/>
          <p:nvPr/>
        </p:nvGrpSpPr>
        <p:grpSpPr>
          <a:xfrm>
            <a:off x="8394399" y="2816078"/>
            <a:ext cx="350734" cy="357171"/>
            <a:chOff x="1492675" y="4992125"/>
            <a:chExt cx="481825" cy="481825"/>
          </a:xfrm>
        </p:grpSpPr>
        <p:sp>
          <p:nvSpPr>
            <p:cNvPr id="4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964610" y="448247"/>
            <a:ext cx="4560190"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به اولین کارگاه دانشکده‌ی مهندسی کامپیوتر خوش آمدید. در این کارگاه قرار است در کنار یکدیگر، مباحثی را که در کلاس آموخته‌اید به شکل‌های مختلف کار گروهی، حل مسئله، یادگیری و تفکر یا با کمک سرچ کردن و ... تمرین کنید و آرام آرام آموخته‌های آکادمیک خود را به صورت عملی تجربه کنید.</a:t>
            </a:r>
            <a:endParaRPr lang="fa-IR" sz="1600" dirty="0">
              <a:solidFill>
                <a:schemeClr val="bg1"/>
              </a:solidFill>
              <a:latin typeface="Dana" panose="00000500000000000000" pitchFamily="2" charset="-78"/>
              <a:cs typeface="Dana" panose="00000500000000000000" pitchFamily="2" charset="-78"/>
            </a:endParaRPr>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713819" y="2876723"/>
            <a:ext cx="7810981"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در این جلسه از کارگاه می‌خواهیم کمی با ساختار کامپیوترها آشنا شویم تا هم دید درستی نسبت به اجزای آن داشته باشیم، هم زمانی که آموختیم تا برنامه‌ای را بنویسیم، تقریبا یک دیدی داشته باشیم که چه اتفاقی دارد در کامپیوتر می‌افتد. این موضوع به ما کمک می‌کند تا بتوانیم اشکالات برنامه‌ی خود را با دید بهتری بیابیم و اقدام به رفع آن‌ها کنیم.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1244090"/>
            <a:ext cx="7660885" cy="28711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حالا که با ساختار کلی کامپیوترها آشنا شدیم، برای آشنایی بیش‌تر می‌خواهیم </a:t>
            </a:r>
            <a:r>
              <a:rPr lang="fa-IR" sz="1600" dirty="0">
                <a:solidFill>
                  <a:schemeClr val="bg1"/>
                </a:solidFill>
                <a:latin typeface="Dana" panose="00000500000000000000" pitchFamily="2" charset="-78"/>
                <a:cs typeface="Dana" panose="00000500000000000000" pitchFamily="2" charset="-78"/>
              </a:rPr>
              <a:t>کمی بازی کنیم. در این بازی </a:t>
            </a:r>
            <a:r>
              <a:rPr lang="fa-IR" sz="1600" dirty="0" smtClean="0">
                <a:solidFill>
                  <a:schemeClr val="bg1"/>
                </a:solidFill>
                <a:latin typeface="Dana" panose="00000500000000000000" pitchFamily="2" charset="-78"/>
                <a:cs typeface="Dana" panose="00000500000000000000" pitchFamily="2" charset="-78"/>
              </a:rPr>
              <a:t>فرض می‌کنیم </a:t>
            </a:r>
            <a:r>
              <a:rPr lang="fa-IR" sz="1600" dirty="0">
                <a:solidFill>
                  <a:schemeClr val="bg1"/>
                </a:solidFill>
                <a:latin typeface="Dana" panose="00000500000000000000" pitchFamily="2" charset="-78"/>
                <a:cs typeface="Dana" panose="00000500000000000000" pitchFamily="2" charset="-78"/>
              </a:rPr>
              <a:t>که ما یک کامپیوتریم و مانند آن‌ها </a:t>
            </a:r>
            <a:r>
              <a:rPr lang="fa-IR" sz="1600" dirty="0" smtClean="0">
                <a:solidFill>
                  <a:schemeClr val="bg1"/>
                </a:solidFill>
                <a:latin typeface="Dana" panose="00000500000000000000" pitchFamily="2" charset="-78"/>
                <a:cs typeface="Dana" panose="00000500000000000000" pitchFamily="2" charset="-78"/>
              </a:rPr>
              <a:t>کارها </a:t>
            </a:r>
            <a:r>
              <a:rPr lang="fa-IR" sz="1600" dirty="0">
                <a:solidFill>
                  <a:schemeClr val="bg1"/>
                </a:solidFill>
                <a:latin typeface="Dana" panose="00000500000000000000" pitchFamily="2" charset="-78"/>
                <a:cs typeface="Dana" panose="00000500000000000000" pitchFamily="2" charset="-78"/>
              </a:rPr>
              <a:t>را انجام </a:t>
            </a:r>
            <a:r>
              <a:rPr lang="fa-IR" sz="1600" dirty="0" smtClean="0">
                <a:solidFill>
                  <a:schemeClr val="bg1"/>
                </a:solidFill>
                <a:latin typeface="Dana" panose="00000500000000000000" pitchFamily="2" charset="-78"/>
                <a:cs typeface="Dana" panose="00000500000000000000" pitchFamily="2" charset="-78"/>
              </a:rPr>
              <a:t>می‌دهیم</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در حقیقت می‌خواهیم بفهمیم </a:t>
            </a:r>
            <a:r>
              <a:rPr lang="fa-IR" sz="1600" dirty="0">
                <a:solidFill>
                  <a:schemeClr val="bg1"/>
                </a:solidFill>
                <a:latin typeface="Dana" panose="00000500000000000000" pitchFamily="2" charset="-78"/>
                <a:cs typeface="Dana" panose="00000500000000000000" pitchFamily="2" charset="-78"/>
              </a:rPr>
              <a:t>اینکه گفته می‌شود زبان کامپیوترها ۰ و</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۱ است یعنی چه؟ اگر تنها این دو </a:t>
            </a:r>
            <a:r>
              <a:rPr lang="fa-IR" sz="1600" dirty="0" smtClean="0">
                <a:solidFill>
                  <a:schemeClr val="bg1"/>
                </a:solidFill>
                <a:latin typeface="Dana" panose="00000500000000000000" pitchFamily="2" charset="-78"/>
                <a:cs typeface="Dana" panose="00000500000000000000" pitchFamily="2" charset="-78"/>
              </a:rPr>
              <a:t>مقدار </a:t>
            </a:r>
            <a:r>
              <a:rPr lang="fa-IR" sz="1600" dirty="0">
                <a:solidFill>
                  <a:schemeClr val="bg1"/>
                </a:solidFill>
                <a:latin typeface="Dana" panose="00000500000000000000" pitchFamily="2" charset="-78"/>
                <a:cs typeface="Dana" panose="00000500000000000000" pitchFamily="2" charset="-78"/>
              </a:rPr>
              <a:t>را می‌فهمند پس چطور چنین محاسبات پیچیده‌ای را انجام می‌دهند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برای شروع بازی یک کلمه‌ی جدید را باید با هم یاد بگیریم و آن هم کلمه‌ی “گیت </a:t>
            </a:r>
            <a:r>
              <a:rPr lang="fa-IR" sz="1600" dirty="0" smtClean="0">
                <a:solidFill>
                  <a:schemeClr val="bg1"/>
                </a:solidFill>
                <a:latin typeface="Dana" panose="00000500000000000000" pitchFamily="2" charset="-78"/>
                <a:cs typeface="Dana" panose="00000500000000000000" pitchFamily="2" charset="-78"/>
              </a:rPr>
              <a:t>منطقی</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“دروازه‌ی منطقی” است. اساس کار گیت منطقی، اعداد </a:t>
            </a:r>
            <a:r>
              <a:rPr lang="fa-IR" sz="1600" dirty="0" smtClean="0">
                <a:solidFill>
                  <a:schemeClr val="bg1"/>
                </a:solidFill>
                <a:latin typeface="Dana" panose="00000500000000000000" pitchFamily="2" charset="-78"/>
                <a:cs typeface="Dana" panose="00000500000000000000" pitchFamily="2" charset="-78"/>
              </a:rPr>
              <a:t>باینری</a:t>
            </a:r>
            <a:r>
              <a:rPr lang="fa-IR" sz="1600" baseline="30000" dirty="0" smtClean="0">
                <a:solidFill>
                  <a:schemeClr val="bg1"/>
                </a:solidFill>
                <a:latin typeface="Dana" panose="00000500000000000000" pitchFamily="2" charset="-78"/>
                <a:cs typeface="Dana" panose="00000500000000000000" pitchFamily="2" charset="-78"/>
              </a:rPr>
              <a:t>۲</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یا همان ۰ و ۱ است</a:t>
            </a:r>
            <a:r>
              <a:rPr lang="fa-IR" sz="1600" dirty="0" smtClean="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p:txBody>
      </p:sp>
      <p:sp>
        <p:nvSpPr>
          <p:cNvPr id="5" name="TextBox 4">
            <a:extLst>
              <a:ext uri="{FF2B5EF4-FFF2-40B4-BE49-F238E27FC236}">
                <a16:creationId xmlns:a16="http://schemas.microsoft.com/office/drawing/2014/main" id="{D912F2A4-6A53-4224-90C2-5E814C40EE78}"/>
              </a:ext>
            </a:extLst>
          </p:cNvPr>
          <p:cNvSpPr txBox="1"/>
          <p:nvPr/>
        </p:nvSpPr>
        <p:spPr>
          <a:xfrm>
            <a:off x="1168915" y="521898"/>
            <a:ext cx="628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دوم: من یک کامپیوتر هستم!</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11" name="Google Shape;4591;p45"/>
          <p:cNvGrpSpPr/>
          <p:nvPr/>
        </p:nvGrpSpPr>
        <p:grpSpPr>
          <a:xfrm>
            <a:off x="7470000" y="606915"/>
            <a:ext cx="540869" cy="530856"/>
            <a:chOff x="5049725" y="2027900"/>
            <a:chExt cx="481750" cy="481850"/>
          </a:xfrm>
        </p:grpSpPr>
        <p:sp>
          <p:nvSpPr>
            <p:cNvPr id="1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 name="Google Shape;4800;p45"/>
          <p:cNvGrpSpPr/>
          <p:nvPr/>
        </p:nvGrpSpPr>
        <p:grpSpPr>
          <a:xfrm>
            <a:off x="8395510" y="1430320"/>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Footer Placeholder 9"/>
          <p:cNvSpPr>
            <a:spLocks noGrp="1"/>
          </p:cNvSpPr>
          <p:nvPr>
            <p:ph type="ftr" sz="quarter" idx="10"/>
          </p:nvPr>
        </p:nvSpPr>
        <p:spPr/>
        <p:txBody>
          <a:bodyPr anchor="ctr"/>
          <a:lstStyle/>
          <a:p>
            <a:r>
              <a:rPr lang="en-US" dirty="0" smtClean="0"/>
              <a:t>1- Logic gate</a:t>
            </a:r>
          </a:p>
          <a:p>
            <a:r>
              <a:rPr lang="en-US" dirty="0" smtClean="0"/>
              <a:t>2- binary</a:t>
            </a:r>
            <a:endParaRPr lang="en-US" dirty="0"/>
          </a:p>
        </p:txBody>
      </p:sp>
    </p:spTree>
    <p:extLst>
      <p:ext uri="{BB962C8B-B14F-4D97-AF65-F5344CB8AC3E}">
        <p14:creationId xmlns:p14="http://schemas.microsoft.com/office/powerpoint/2010/main" val="106359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22</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900" y="432000"/>
            <a:ext cx="7696610" cy="331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یکی از گیت‌های منطقی گیت</a:t>
            </a:r>
            <a:r>
              <a:rPr lang="en-US" sz="1600" dirty="0" smtClean="0">
                <a:solidFill>
                  <a:schemeClr val="accent6"/>
                </a:solidFill>
                <a:latin typeface="Dana" panose="00000500000000000000" pitchFamily="2" charset="-78"/>
                <a:cs typeface="Dana" panose="00000500000000000000" pitchFamily="2" charset="-78"/>
              </a:rPr>
              <a:t>AND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است. بیاید کار این گیت را با این جمله درک کنیم: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“رنگ سبز در صورتی ساخته خواهد شد که رنگ آبی و رنگ زرد را با هم مخلوط کنیم.”</a:t>
            </a:r>
          </a:p>
          <a:p>
            <a:pPr algn="just">
              <a:lnSpc>
                <a:spcPct val="150000"/>
              </a:lnSpc>
            </a:pPr>
            <a:r>
              <a:rPr lang="fa-IR" sz="1600" dirty="0" smtClean="0">
                <a:solidFill>
                  <a:srgbClr val="00B0F0"/>
                </a:solidFill>
                <a:latin typeface="Dana" panose="00000500000000000000" pitchFamily="2" charset="-78"/>
                <a:cs typeface="Dana" panose="00000500000000000000" pitchFamily="2" charset="-78"/>
              </a:rPr>
              <a:t>رنگ آبی </a:t>
            </a:r>
            <a:r>
              <a:rPr lang="en-US" sz="1600" dirty="0" smtClean="0">
                <a:solidFill>
                  <a:srgbClr val="00B0F0"/>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 </a:t>
            </a:r>
            <a:r>
              <a:rPr lang="fa-IR" sz="1600" dirty="0" smtClean="0">
                <a:solidFill>
                  <a:srgbClr val="00B050"/>
                </a:solidFill>
                <a:latin typeface="Dana" panose="00000500000000000000" pitchFamily="2" charset="-78"/>
                <a:cs typeface="Dana" panose="00000500000000000000" pitchFamily="2" charset="-78"/>
              </a:rPr>
              <a:t>رنگ سبز </a:t>
            </a:r>
            <a:r>
              <a:rPr lang="fa-IR" sz="1600" dirty="0" smtClean="0">
                <a:solidFill>
                  <a:schemeClr val="bg1"/>
                </a:solidFill>
                <a:latin typeface="Dana" panose="00000500000000000000" pitchFamily="2" charset="-78"/>
                <a:cs typeface="Dana" panose="00000500000000000000" pitchFamily="2" charset="-78"/>
              </a:rPr>
              <a:t>⇒  </a:t>
            </a:r>
            <a:r>
              <a:rPr lang="fa-IR" sz="1600" dirty="0" smtClean="0">
                <a:solidFill>
                  <a:srgbClr val="FFFF00"/>
                </a:solidFill>
                <a:latin typeface="Dana" panose="00000500000000000000" pitchFamily="2" charset="-78"/>
                <a:cs typeface="Dana" panose="00000500000000000000" pitchFamily="2" charset="-78"/>
              </a:rPr>
              <a:t>رنگ زرد</a:t>
            </a:r>
            <a:endParaRPr lang="en-US" sz="1600" dirty="0" smtClean="0">
              <a:solidFill>
                <a:srgbClr val="FFFF00"/>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پس اگر یکی از این دو رنگ را نداشته باشیم رنگ سبز را نخواهیم داشت... یا فقط رنگ زرد داریم یا فقط آبی یا اصلا رنگی نداریم.</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a:t>
            </a:r>
            <a:r>
              <a:rPr lang="fa-IR"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AND</a:t>
            </a:r>
            <a:r>
              <a:rPr lang="fa-IR" sz="1600" dirty="0" smtClean="0">
                <a:solidFill>
                  <a:schemeClr val="bg1"/>
                </a:solidFill>
                <a:latin typeface="Dana" panose="00000500000000000000" pitchFamily="2" charset="-78"/>
                <a:cs typeface="Dana" panose="00000500000000000000" pitchFamily="2" charset="-78"/>
              </a:rPr>
              <a:t> دقیقا </a:t>
            </a:r>
            <a:r>
              <a:rPr lang="fa-IR" sz="1600" dirty="0">
                <a:solidFill>
                  <a:schemeClr val="bg1"/>
                </a:solidFill>
                <a:latin typeface="Dana" panose="00000500000000000000" pitchFamily="2" charset="-78"/>
                <a:cs typeface="Dana" panose="00000500000000000000" pitchFamily="2" charset="-78"/>
              </a:rPr>
              <a:t>همین کار را می‌کند. این گیت می‌گوید من در صورتی در خروجی ۱ را نشان می‌دهم که ورودی اول و ورودی دوم ۱ باشند. پس اگر هر کدام از آن‌ها یا هردوی آن‌ها ۰ باشند، خروجی ۰ خواهد شد.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p:txBody>
      </p:sp>
      <p:grpSp>
        <p:nvGrpSpPr>
          <p:cNvPr id="20" name="Google Shape;4800;p45"/>
          <p:cNvGrpSpPr/>
          <p:nvPr/>
        </p:nvGrpSpPr>
        <p:grpSpPr>
          <a:xfrm>
            <a:off x="8395510" y="460706"/>
            <a:ext cx="350734" cy="357171"/>
            <a:chOff x="1492675" y="4992125"/>
            <a:chExt cx="481825" cy="481825"/>
          </a:xfrm>
        </p:grpSpPr>
        <p:sp>
          <p:nvSpPr>
            <p:cNvPr id="2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 name="Google Shape;4800;p45"/>
          <p:cNvGrpSpPr/>
          <p:nvPr/>
        </p:nvGrpSpPr>
        <p:grpSpPr>
          <a:xfrm>
            <a:off x="8395510" y="2305106"/>
            <a:ext cx="350734" cy="357171"/>
            <a:chOff x="1492675" y="4992125"/>
            <a:chExt cx="481825" cy="481825"/>
          </a:xfrm>
        </p:grpSpPr>
        <p:sp>
          <p:nvSpPr>
            <p:cNvPr id="2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141143411"/>
              </p:ext>
            </p:extLst>
          </p:nvPr>
        </p:nvGraphicFramePr>
        <p:xfrm>
          <a:off x="1040804" y="3124798"/>
          <a:ext cx="2335995" cy="1675965"/>
        </p:xfrm>
        <a:graphic>
          <a:graphicData uri="http://schemas.openxmlformats.org/drawingml/2006/table">
            <a:tbl>
              <a:tblPr firstRow="1" bandRow="1">
                <a:tableStyleId>{69012ECD-51FC-41F1-AA8D-1B2483CD663E}</a:tableStyleId>
              </a:tblPr>
              <a:tblGrid>
                <a:gridCol w="778665">
                  <a:extLst>
                    <a:ext uri="{9D8B030D-6E8A-4147-A177-3AD203B41FA5}">
                      <a16:colId xmlns:a16="http://schemas.microsoft.com/office/drawing/2014/main" val="459337777"/>
                    </a:ext>
                  </a:extLst>
                </a:gridCol>
                <a:gridCol w="778665">
                  <a:extLst>
                    <a:ext uri="{9D8B030D-6E8A-4147-A177-3AD203B41FA5}">
                      <a16:colId xmlns:a16="http://schemas.microsoft.com/office/drawing/2014/main" val="1521052497"/>
                    </a:ext>
                  </a:extLst>
                </a:gridCol>
                <a:gridCol w="778665">
                  <a:extLst>
                    <a:ext uri="{9D8B030D-6E8A-4147-A177-3AD203B41FA5}">
                      <a16:colId xmlns:a16="http://schemas.microsoft.com/office/drawing/2014/main" val="975253164"/>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
        <p:nvSpPr>
          <p:cNvPr id="4" name="Rectangle 3"/>
          <p:cNvSpPr/>
          <p:nvPr/>
        </p:nvSpPr>
        <p:spPr>
          <a:xfrm>
            <a:off x="3866401" y="3447852"/>
            <a:ext cx="4529110" cy="830997"/>
          </a:xfrm>
          <a:prstGeom prst="rect">
            <a:avLst/>
          </a:prstGeom>
        </p:spPr>
        <p:txBody>
          <a:bodyPr wrap="square">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در نظر شما مثل چه عملیاتی در محاسبات ریاضی کار می‌کند؟</a:t>
            </a:r>
            <a:endParaRPr lang="en-US" sz="1600" dirty="0">
              <a:solidFill>
                <a:schemeClr val="bg1"/>
              </a:solidFill>
              <a:latin typeface="Dana" panose="00000500000000000000" pitchFamily="2" charset="-78"/>
              <a:cs typeface="Dana" panose="00000500000000000000" pitchFamily="2" charset="-78"/>
            </a:endParaRPr>
          </a:p>
        </p:txBody>
      </p:sp>
      <p:grpSp>
        <p:nvGrpSpPr>
          <p:cNvPr id="26" name="Google Shape;7365;p50"/>
          <p:cNvGrpSpPr/>
          <p:nvPr/>
        </p:nvGrpSpPr>
        <p:grpSpPr>
          <a:xfrm>
            <a:off x="8395510" y="3584485"/>
            <a:ext cx="334919" cy="333429"/>
            <a:chOff x="-30735200" y="3552550"/>
            <a:chExt cx="292225" cy="290925"/>
          </a:xfrm>
        </p:grpSpPr>
        <p:sp>
          <p:nvSpPr>
            <p:cNvPr id="27"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386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89039" y="337432"/>
            <a:ext cx="7697381" cy="42956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احتمالا </a:t>
            </a:r>
            <a:r>
              <a:rPr lang="fa-IR" sz="1600" dirty="0">
                <a:solidFill>
                  <a:schemeClr val="bg1"/>
                </a:solidFill>
                <a:latin typeface="Dana" panose="00000500000000000000" pitchFamily="2" charset="-78"/>
                <a:cs typeface="Dana" panose="00000500000000000000" pitchFamily="2" charset="-78"/>
              </a:rPr>
              <a:t>در دوره‌ی تحصیل خود خیلی وقت‌ها در دام تفاوت “</a:t>
            </a:r>
            <a:r>
              <a:rPr lang="fa-IR" sz="1600" dirty="0">
                <a:solidFill>
                  <a:schemeClr val="accent6"/>
                </a:solidFill>
                <a:latin typeface="Dana" panose="00000500000000000000" pitchFamily="2" charset="-78"/>
                <a:cs typeface="Dana" panose="00000500000000000000" pitchFamily="2" charset="-78"/>
              </a:rPr>
              <a:t>و</a:t>
            </a:r>
            <a:r>
              <a:rPr lang="fa-IR" sz="1600" dirty="0">
                <a:solidFill>
                  <a:schemeClr val="bg1"/>
                </a:solidFill>
                <a:latin typeface="Dana" panose="00000500000000000000" pitchFamily="2" charset="-78"/>
                <a:cs typeface="Dana" panose="00000500000000000000" pitchFamily="2" charset="-78"/>
              </a:rPr>
              <a:t>” با “</a:t>
            </a:r>
            <a:r>
              <a:rPr lang="fa-IR" sz="1600" dirty="0">
                <a:solidFill>
                  <a:schemeClr val="accent6"/>
                </a:solidFill>
                <a:latin typeface="Dana" panose="00000500000000000000" pitchFamily="2" charset="-78"/>
                <a:cs typeface="Dana" panose="00000500000000000000" pitchFamily="2" charset="-78"/>
              </a:rPr>
              <a:t>یا</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با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و 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افتاده‌اید</a:t>
            </a:r>
            <a:r>
              <a:rPr lang="fa-IR" sz="1600" dirty="0">
                <a:solidFill>
                  <a:schemeClr val="bg1"/>
                </a:solidFill>
                <a:latin typeface="Dana" panose="00000500000000000000" pitchFamily="2" charset="-78"/>
                <a:cs typeface="Dana" panose="00000500000000000000" pitchFamily="2" charset="-78"/>
              </a:rPr>
              <a:t>. در </a:t>
            </a:r>
            <a:r>
              <a:rPr lang="fa-IR" sz="1600" dirty="0" smtClean="0">
                <a:solidFill>
                  <a:schemeClr val="bg1"/>
                </a:solidFill>
                <a:latin typeface="Dana" panose="00000500000000000000" pitchFamily="2" charset="-78"/>
                <a:cs typeface="Dana" panose="00000500000000000000" pitchFamily="2" charset="-78"/>
              </a:rPr>
              <a:t>میان گیت‌های منطقی، </a:t>
            </a:r>
            <a:r>
              <a:rPr lang="fa-IR" sz="1600" dirty="0">
                <a:solidFill>
                  <a:schemeClr val="bg1"/>
                </a:solidFill>
                <a:latin typeface="Dana" panose="00000500000000000000" pitchFamily="2" charset="-78"/>
                <a:cs typeface="Dana" panose="00000500000000000000" pitchFamily="2" charset="-78"/>
              </a:rPr>
              <a:t>گیت دیگری هم هست که عملکرد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accent6"/>
                </a:solidFill>
                <a:latin typeface="Dana" panose="00000500000000000000" pitchFamily="2" charset="-78"/>
                <a:cs typeface="Dana" panose="00000500000000000000" pitchFamily="2" charset="-78"/>
              </a:rPr>
              <a:t>و یا</a:t>
            </a:r>
            <a:r>
              <a:rPr lang="en-US" sz="1600" dirty="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را برای ما به وجود می‌آورد به نام گیت </a:t>
            </a:r>
            <a:r>
              <a:rPr lang="en-US" sz="1600" dirty="0">
                <a:solidFill>
                  <a:schemeClr val="accent6"/>
                </a:solidFill>
                <a:latin typeface="Dana" panose="00000500000000000000" pitchFamily="2" charset="-78"/>
                <a:cs typeface="Dana" panose="00000500000000000000" pitchFamily="2" charset="-78"/>
              </a:rPr>
              <a:t>OR</a:t>
            </a:r>
            <a:r>
              <a:rPr lang="fa-IR" sz="1600" dirty="0">
                <a:solidFill>
                  <a:schemeClr val="bg1"/>
                </a:solidFill>
                <a:latin typeface="Dana" panose="00000500000000000000" pitchFamily="2" charset="-78"/>
                <a:cs typeface="Dana" panose="00000500000000000000" pitchFamily="2" charset="-78"/>
              </a:rPr>
              <a:t>.</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این گیت می‌گوید من هر زمان که یکی از ورودی‌های خود را ۱ ببینم، خروجی را ۱ می‌کنم. پس این گیت تنها زمانی خروجی ۰ می‌دهد که هر دو ورودی‌اش ۰ باشد.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با این توضیحات جدول مربوط به </a:t>
            </a:r>
            <a:r>
              <a:rPr lang="fa-IR" sz="1600" dirty="0" smtClean="0">
                <a:solidFill>
                  <a:schemeClr val="bg1"/>
                </a:solidFill>
                <a:latin typeface="Dana" panose="00000500000000000000" pitchFamily="2" charset="-78"/>
                <a:cs typeface="Dana" panose="00000500000000000000" pitchFamily="2" charset="-78"/>
              </a:rPr>
              <a:t>گیت </a:t>
            </a:r>
            <a:r>
              <a:rPr lang="en-US" sz="1600" dirty="0" smtClean="0">
                <a:solidFill>
                  <a:schemeClr val="bg1"/>
                </a:solidFill>
                <a:latin typeface="Dana" panose="00000500000000000000" pitchFamily="2" charset="-78"/>
                <a:cs typeface="Dana" panose="00000500000000000000" pitchFamily="2" charset="-78"/>
              </a:rPr>
              <a:t>OR</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تکمیل کنید.</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گیتی که برای ما عملکرد </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accent6"/>
                </a:solidFill>
                <a:latin typeface="Dana" panose="00000500000000000000" pitchFamily="2" charset="-78"/>
                <a:cs typeface="Dana" panose="00000500000000000000" pitchFamily="2" charset="-78"/>
              </a:rPr>
              <a:t>یا</a:t>
            </a:r>
            <a:r>
              <a:rPr lang="en-US" sz="1600" dirty="0" smtClean="0">
                <a:solidFill>
                  <a:schemeClr val="bg1"/>
                </a:solidFill>
                <a:latin typeface="Dana" panose="00000500000000000000" pitchFamily="2" charset="-78"/>
                <a:cs typeface="Dana" panose="00000500000000000000" pitchFamily="2" charset="-78"/>
              </a:rPr>
              <a:t>”</a:t>
            </a:r>
            <a:r>
              <a:rPr lang="fa-IR" sz="1600" dirty="0" smtClean="0">
                <a:solidFill>
                  <a:schemeClr val="bg1"/>
                </a:solidFill>
                <a:latin typeface="Dana" panose="00000500000000000000" pitchFamily="2" charset="-78"/>
                <a:cs typeface="Dana" panose="00000500000000000000" pitchFamily="2" charset="-78"/>
              </a:rPr>
              <a:t> را دارد، گیت </a:t>
            </a:r>
            <a:r>
              <a:rPr lang="en-US" sz="1600" dirty="0" smtClean="0">
                <a:solidFill>
                  <a:schemeClr val="accent6"/>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نامیده می‌شود.</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گیت خروجی را ۱ نشان می‌دهد اگر تنها یکی از ورودی‌ها ۱ باشند. یا اولی یا دومی... پس اگر هر دو صفر باشند یا هر دو یک خروجی صفر خواهد شد.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به نظر شما این گیت مثل چه عملیاتی در محاسبات ریاضی کار می‌کند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6671"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7365;p50"/>
          <p:cNvGrpSpPr/>
          <p:nvPr/>
        </p:nvGrpSpPr>
        <p:grpSpPr>
          <a:xfrm>
            <a:off x="8394654" y="2378385"/>
            <a:ext cx="334919" cy="333429"/>
            <a:chOff x="-30735200" y="3552550"/>
            <a:chExt cx="292225" cy="290925"/>
          </a:xfrm>
        </p:grpSpPr>
        <p:sp>
          <p:nvSpPr>
            <p:cNvPr id="8"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4800;p45"/>
          <p:cNvGrpSpPr/>
          <p:nvPr/>
        </p:nvGrpSpPr>
        <p:grpSpPr>
          <a:xfrm>
            <a:off x="8386420" y="313295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7365;p50"/>
          <p:cNvGrpSpPr/>
          <p:nvPr/>
        </p:nvGrpSpPr>
        <p:grpSpPr>
          <a:xfrm>
            <a:off x="8386420" y="4163691"/>
            <a:ext cx="334919" cy="333429"/>
            <a:chOff x="-30735200" y="3552550"/>
            <a:chExt cx="292225" cy="290925"/>
          </a:xfrm>
        </p:grpSpPr>
        <p:sp>
          <p:nvSpPr>
            <p:cNvPr id="26"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6" name="Table 15"/>
          <p:cNvGraphicFramePr>
            <a:graphicFrameLocks noGrp="1"/>
          </p:cNvGraphicFramePr>
          <p:nvPr>
            <p:extLst>
              <p:ext uri="{D42A27DB-BD31-4B8C-83A1-F6EECF244321}">
                <p14:modId xmlns:p14="http://schemas.microsoft.com/office/powerpoint/2010/main" val="1564831462"/>
              </p:ext>
            </p:extLst>
          </p:nvPr>
        </p:nvGraphicFramePr>
        <p:xfrm>
          <a:off x="801683" y="2084721"/>
          <a:ext cx="1669848" cy="1226820"/>
        </p:xfrm>
        <a:graphic>
          <a:graphicData uri="http://schemas.openxmlformats.org/drawingml/2006/table">
            <a:tbl>
              <a:tblPr firstRow="1" bandRow="1">
                <a:tableStyleId>{69012ECD-51FC-41F1-AA8D-1B2483CD663E}</a:tableStyleId>
              </a:tblPr>
              <a:tblGrid>
                <a:gridCol w="556616">
                  <a:extLst>
                    <a:ext uri="{9D8B030D-6E8A-4147-A177-3AD203B41FA5}">
                      <a16:colId xmlns:a16="http://schemas.microsoft.com/office/drawing/2014/main" val="459337777"/>
                    </a:ext>
                  </a:extLst>
                </a:gridCol>
                <a:gridCol w="556616">
                  <a:extLst>
                    <a:ext uri="{9D8B030D-6E8A-4147-A177-3AD203B41FA5}">
                      <a16:colId xmlns:a16="http://schemas.microsoft.com/office/drawing/2014/main" val="1521052497"/>
                    </a:ext>
                  </a:extLst>
                </a:gridCol>
                <a:gridCol w="556616">
                  <a:extLst>
                    <a:ext uri="{9D8B030D-6E8A-4147-A177-3AD203B41FA5}">
                      <a16:colId xmlns:a16="http://schemas.microsoft.com/office/drawing/2014/main" val="975253164"/>
                    </a:ext>
                  </a:extLst>
                </a:gridCol>
              </a:tblGrid>
              <a:tr h="154924">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A</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u="none" strike="noStrike" cap="none" dirty="0" smtClean="0">
                          <a:solidFill>
                            <a:schemeClr val="tx1"/>
                          </a:solidFill>
                          <a:sym typeface="Arial"/>
                        </a:rPr>
                        <a:t>B</a:t>
                      </a:r>
                      <a:endParaRPr lang="en-US" sz="105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50" b="1" i="0" u="none" strike="noStrike" cap="none" dirty="0" smtClean="0">
                          <a:solidFill>
                            <a:schemeClr val="tx1"/>
                          </a:solidFill>
                          <a:latin typeface="+mn-lt"/>
                          <a:ea typeface="+mn-ea"/>
                          <a:cs typeface="+mn-cs"/>
                          <a:sym typeface="Arial"/>
                        </a:rPr>
                        <a:t>OR</a:t>
                      </a:r>
                      <a:endParaRPr lang="en-US" sz="105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p>
                  </a:txBody>
                  <a:tcPr/>
                </a:tc>
                <a:extLst>
                  <a:ext uri="{0D108BD9-81ED-4DB2-BD59-A6C34878D82A}">
                    <a16:rowId xmlns:a16="http://schemas.microsoft.com/office/drawing/2014/main" val="1015866559"/>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0</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187786">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u="none" strike="noStrike" cap="none" dirty="0" smtClean="0">
                          <a:solidFill>
                            <a:schemeClr val="bg1"/>
                          </a:solidFill>
                          <a:sym typeface="Arial"/>
                        </a:rPr>
                        <a:t>1</a:t>
                      </a:r>
                      <a:endParaRPr lang="en-US" sz="10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000" b="0" i="0" u="none" strike="noStrike" cap="none" dirty="0" smtClean="0">
                          <a:solidFill>
                            <a:schemeClr val="bg1"/>
                          </a:solidFill>
                          <a:latin typeface="+mn-lt"/>
                          <a:ea typeface="+mn-ea"/>
                          <a:cs typeface="+mn-cs"/>
                          <a:sym typeface="Arial"/>
                        </a:rPr>
                        <a:t>?</a:t>
                      </a:r>
                      <a:endParaRPr lang="fa-IR" sz="10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spTree>
    <p:extLst>
      <p:ext uri="{BB962C8B-B14F-4D97-AF65-F5344CB8AC3E}">
        <p14:creationId xmlns:p14="http://schemas.microsoft.com/office/powerpoint/2010/main" val="2008217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4961" y="531615"/>
            <a:ext cx="7697381" cy="39858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پ.ن. علت </a:t>
            </a:r>
            <a:r>
              <a:rPr lang="fa-IR" sz="1600" dirty="0">
                <a:solidFill>
                  <a:schemeClr val="bg1"/>
                </a:solidFill>
                <a:latin typeface="Dana" panose="00000500000000000000" pitchFamily="2" charset="-78"/>
                <a:cs typeface="Dana" panose="00000500000000000000" pitchFamily="2" charset="-78"/>
              </a:rPr>
              <a:t>معرفی این گیت‌ها تنها آشنایی با ۰ و ۱ و کار کردن با آن‌ها نیست. بلکه جدای از بحث </a:t>
            </a:r>
            <a:r>
              <a:rPr lang="fa-IR" sz="1600" dirty="0" smtClean="0">
                <a:solidFill>
                  <a:schemeClr val="bg1"/>
                </a:solidFill>
                <a:latin typeface="Dana" panose="00000500000000000000" pitchFamily="2" charset="-78"/>
                <a:cs typeface="Dana" panose="00000500000000000000" pitchFamily="2" charset="-78"/>
              </a:rPr>
              <a:t>گیت، </a:t>
            </a:r>
            <a:r>
              <a:rPr lang="fa-IR" sz="1600" dirty="0">
                <a:solidFill>
                  <a:schemeClr val="bg1"/>
                </a:solidFill>
                <a:latin typeface="Dana" panose="00000500000000000000" pitchFamily="2" charset="-78"/>
                <a:cs typeface="Dana" panose="00000500000000000000" pitchFamily="2" charset="-78"/>
              </a:rPr>
              <a:t>این </a:t>
            </a:r>
            <a:r>
              <a:rPr lang="fa-IR" sz="1600" dirty="0" smtClean="0">
                <a:solidFill>
                  <a:schemeClr val="bg1"/>
                </a:solidFill>
                <a:latin typeface="Dana" panose="00000500000000000000" pitchFamily="2" charset="-78"/>
                <a:cs typeface="Dana" panose="00000500000000000000" pitchFamily="2" charset="-78"/>
              </a:rPr>
              <a:t>مفاهیم </a:t>
            </a:r>
            <a:r>
              <a:rPr lang="fa-IR" sz="1600" dirty="0">
                <a:solidFill>
                  <a:schemeClr val="bg1"/>
                </a:solidFill>
                <a:latin typeface="Dana" panose="00000500000000000000" pitchFamily="2" charset="-78"/>
                <a:cs typeface="Dana" panose="00000500000000000000" pitchFamily="2" charset="-78"/>
              </a:rPr>
              <a:t>یعنی </a:t>
            </a:r>
            <a:r>
              <a:rPr lang="en-US" sz="1600" dirty="0" smtClean="0">
                <a:solidFill>
                  <a:schemeClr val="bg1"/>
                </a:solidFill>
                <a:latin typeface="Dana" panose="00000500000000000000" pitchFamily="2" charset="-78"/>
                <a:cs typeface="Dana" panose="00000500000000000000" pitchFamily="2" charset="-78"/>
              </a:rPr>
              <a:t>AND،OR </a:t>
            </a:r>
            <a:r>
              <a:rPr lang="fa-IR" sz="1600" dirty="0" smtClean="0">
                <a:solidFill>
                  <a:schemeClr val="bg1"/>
                </a:solidFill>
                <a:latin typeface="Dana" panose="00000500000000000000" pitchFamily="2" charset="-78"/>
                <a:cs typeface="Dana" panose="00000500000000000000" pitchFamily="2" charset="-78"/>
              </a:rPr>
              <a:t> و </a:t>
            </a:r>
            <a:r>
              <a:rPr lang="en-US" sz="1600" dirty="0" smtClean="0">
                <a:solidFill>
                  <a:schemeClr val="bg1"/>
                </a:solidFill>
                <a:latin typeface="Dana" panose="00000500000000000000" pitchFamily="2" charset="-78"/>
                <a:cs typeface="Dana" panose="00000500000000000000" pitchFamily="2" charset="-78"/>
              </a:rPr>
              <a:t>XOR</a:t>
            </a:r>
            <a:r>
              <a:rPr lang="fa-IR" sz="1600" dirty="0" smtClean="0">
                <a:solidFill>
                  <a:schemeClr val="bg1"/>
                </a:solidFill>
                <a:latin typeface="Dana" panose="00000500000000000000" pitchFamily="2" charset="-78"/>
                <a:cs typeface="Dana" panose="00000500000000000000" pitchFamily="2" charset="-78"/>
              </a:rPr>
              <a:t> خیلی </a:t>
            </a:r>
            <a:r>
              <a:rPr lang="fa-IR" sz="1600" dirty="0">
                <a:solidFill>
                  <a:schemeClr val="bg1"/>
                </a:solidFill>
                <a:latin typeface="Dana" panose="00000500000000000000" pitchFamily="2" charset="-78"/>
                <a:cs typeface="Dana" panose="00000500000000000000" pitchFamily="2" charset="-78"/>
              </a:rPr>
              <a:t>زیاد به گوشتان خواهد خورد. شاید خودتان هم در مسابقات </a:t>
            </a:r>
            <a:r>
              <a:rPr lang="fa-IR" sz="1600" dirty="0" smtClean="0">
                <a:solidFill>
                  <a:schemeClr val="bg1"/>
                </a:solidFill>
                <a:latin typeface="Dana" panose="00000500000000000000" pitchFamily="2" charset="-78"/>
                <a:cs typeface="Dana" panose="00000500000000000000" pitchFamily="2" charset="-78"/>
              </a:rPr>
              <a:t>کامپیوتری، </a:t>
            </a:r>
            <a:r>
              <a:rPr lang="fa-IR" sz="1600" dirty="0">
                <a:solidFill>
                  <a:schemeClr val="bg1"/>
                </a:solidFill>
                <a:latin typeface="Dana" panose="00000500000000000000" pitchFamily="2" charset="-78"/>
                <a:cs typeface="Dana" panose="00000500000000000000" pitchFamily="2" charset="-78"/>
              </a:rPr>
              <a:t>زیاد به این مفاهیم خورده باشید که اگر تفاوت عملکرد آن‌ها را ندانید، نتیجه‌ی کار متفاوت خواهد شد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حال </a:t>
            </a:r>
            <a:r>
              <a:rPr lang="fa-IR" sz="1600" dirty="0">
                <a:solidFill>
                  <a:schemeClr val="bg1"/>
                </a:solidFill>
                <a:latin typeface="Dana" panose="00000500000000000000" pitchFamily="2" charset="-78"/>
                <a:cs typeface="Dana" panose="00000500000000000000" pitchFamily="2" charset="-78"/>
              </a:rPr>
              <a:t>فرض کنید </a:t>
            </a:r>
            <a:r>
              <a:rPr lang="fa-IR" sz="1600" dirty="0" smtClean="0">
                <a:solidFill>
                  <a:schemeClr val="bg1"/>
                </a:solidFill>
                <a:latin typeface="Dana" panose="00000500000000000000" pitchFamily="2" charset="-78"/>
                <a:cs typeface="Dana" panose="00000500000000000000" pitchFamily="2" charset="-78"/>
              </a:rPr>
              <a:t>می‌خواهید </a:t>
            </a:r>
            <a:r>
              <a:rPr lang="fa-IR" sz="1600" dirty="0">
                <a:solidFill>
                  <a:schemeClr val="bg1"/>
                </a:solidFill>
                <a:latin typeface="Dana" panose="00000500000000000000" pitchFamily="2" charset="-78"/>
                <a:cs typeface="Dana" panose="00000500000000000000" pitchFamily="2" charset="-78"/>
              </a:rPr>
              <a:t>دو عدد دو رقمی در مبنای دو را با هم جمع کنید. روی کاغذ چطور این کار را انجام می‌دهید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endParaRPr lang="fa-IR" sz="1800" dirty="0">
              <a:solidFill>
                <a:schemeClr val="bg1"/>
              </a:solidFill>
              <a:latin typeface="Dana" panose="00000500000000000000" pitchFamily="2" charset="-78"/>
              <a:cs typeface="Dana" panose="00000500000000000000" pitchFamily="2" charset="-78"/>
            </a:endParaRPr>
          </a:p>
          <a:p>
            <a:pPr algn="ctr"/>
            <a:r>
              <a:rPr lang="fa-IR" sz="1800" dirty="0">
                <a:solidFill>
                  <a:schemeClr val="bg1"/>
                </a:solidFill>
                <a:latin typeface="Dana" panose="00000500000000000000" pitchFamily="2" charset="-78"/>
                <a:cs typeface="Dana" panose="00000500000000000000" pitchFamily="2" charset="-78"/>
              </a:rPr>
              <a:t>----</a:t>
            </a:r>
          </a:p>
          <a:p>
            <a:pPr algn="ctr"/>
            <a:r>
              <a:rPr lang="fa-IR" sz="1800" dirty="0" smtClean="0">
                <a:solidFill>
                  <a:schemeClr val="bg1"/>
                </a:solidFill>
                <a:latin typeface="Dana" panose="00000500000000000000" pitchFamily="2" charset="-78"/>
                <a:cs typeface="Dana" panose="00000500000000000000" pitchFamily="2" charset="-78"/>
              </a:rPr>
              <a:t>1</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0</a:t>
            </a:r>
            <a:r>
              <a:rPr lang="en-US" sz="1800" dirty="0" smtClean="0">
                <a:solidFill>
                  <a:schemeClr val="bg1"/>
                </a:solidFill>
                <a:latin typeface="Dana" panose="00000500000000000000" pitchFamily="2" charset="-78"/>
                <a:cs typeface="Dana" panose="00000500000000000000" pitchFamily="2" charset="-78"/>
              </a:rPr>
              <a:t> </a:t>
            </a:r>
            <a:r>
              <a:rPr lang="fa-IR" sz="1800" dirty="0" smtClean="0">
                <a:solidFill>
                  <a:schemeClr val="bg1"/>
                </a:solidFill>
                <a:latin typeface="Dana" panose="00000500000000000000" pitchFamily="2" charset="-78"/>
                <a:cs typeface="Dana" panose="00000500000000000000" pitchFamily="2" charset="-78"/>
              </a:rPr>
              <a:t>1</a:t>
            </a:r>
            <a:endParaRPr lang="fa-IR" sz="18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5510" y="740484"/>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9359;p55"/>
          <p:cNvGrpSpPr/>
          <p:nvPr/>
        </p:nvGrpSpPr>
        <p:grpSpPr>
          <a:xfrm>
            <a:off x="8392343" y="2544440"/>
            <a:ext cx="334346" cy="332168"/>
            <a:chOff x="580725" y="3617925"/>
            <a:chExt cx="299325" cy="297375"/>
          </a:xfrm>
        </p:grpSpPr>
        <p:sp>
          <p:nvSpPr>
            <p:cNvPr id="14"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738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30" y="568800"/>
            <a:ext cx="7698542" cy="39877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برای راحتی کار جدول زیر در نظر بگیرید تا دقیقا بدانید خروجی‌ها به چه صورت باید ایجاد شود. فرض کنید برای ما تنها دو رقم یکان و دوگان اهمیت دارد. یعنی اگر نتیجه‌ی جمع سه رقمی می‌شد، ما رقم سوم را کاری نداریم.</a:t>
            </a:r>
            <a:r>
              <a:rPr lang="en-US" sz="1400" dirty="0" smtClean="0">
                <a:solidFill>
                  <a:schemeClr val="bg1"/>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حال </a:t>
            </a:r>
            <a:r>
              <a:rPr lang="fa-IR" sz="1400" dirty="0">
                <a:solidFill>
                  <a:schemeClr val="bg1"/>
                </a:solidFill>
                <a:latin typeface="Dana" panose="00000500000000000000" pitchFamily="2" charset="-78"/>
                <a:cs typeface="Dana" panose="00000500000000000000" pitchFamily="2" charset="-78"/>
              </a:rPr>
              <a:t>با کمک </a:t>
            </a:r>
            <a:r>
              <a:rPr lang="fa-IR" sz="1400" dirty="0" smtClean="0">
                <a:solidFill>
                  <a:schemeClr val="bg1"/>
                </a:solidFill>
                <a:latin typeface="Dana" panose="00000500000000000000" pitchFamily="2" charset="-78"/>
                <a:cs typeface="Dana" panose="00000500000000000000" pitchFamily="2" charset="-78"/>
              </a:rPr>
              <a:t>هم‌گروهی </a:t>
            </a:r>
            <a:r>
              <a:rPr lang="fa-IR" sz="1400" dirty="0">
                <a:solidFill>
                  <a:schemeClr val="bg1"/>
                </a:solidFill>
                <a:latin typeface="Dana" panose="00000500000000000000" pitchFamily="2" charset="-78"/>
                <a:cs typeface="Dana" panose="00000500000000000000" pitchFamily="2" charset="-78"/>
              </a:rPr>
              <a:t>و استاد کارگاه با به کارگیری دو گیت </a:t>
            </a:r>
            <a:r>
              <a:rPr lang="fa-IR" sz="1400" dirty="0" smtClean="0">
                <a:solidFill>
                  <a:schemeClr val="bg1"/>
                </a:solidFill>
                <a:latin typeface="Dana" panose="00000500000000000000" pitchFamily="2" charset="-78"/>
                <a:cs typeface="Dana" panose="00000500000000000000" pitchFamily="2" charset="-78"/>
              </a:rPr>
              <a:t>قبلی </a:t>
            </a:r>
            <a:r>
              <a:rPr lang="fa-IR" sz="1400" dirty="0">
                <a:solidFill>
                  <a:schemeClr val="bg1"/>
                </a:solidFill>
                <a:latin typeface="Dana" panose="00000500000000000000" pitchFamily="2" charset="-78"/>
                <a:cs typeface="Dana" panose="00000500000000000000" pitchFamily="2" charset="-78"/>
              </a:rPr>
              <a:t>عملکرد مورد نظر را پیاده‌سازی کنید.</a:t>
            </a: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ساده بود نه؟</a:t>
            </a:r>
          </a:p>
          <a:p>
            <a:pPr algn="just" rtl="1">
              <a:lnSpc>
                <a:spcPct val="150000"/>
              </a:lnSpc>
            </a:pPr>
            <a:r>
              <a:rPr lang="fa-IR" sz="1400" dirty="0">
                <a:solidFill>
                  <a:schemeClr val="bg1"/>
                </a:solidFill>
                <a:latin typeface="Dana" panose="00000500000000000000" pitchFamily="2" charset="-78"/>
                <a:cs typeface="Dana" panose="00000500000000000000" pitchFamily="2" charset="-78"/>
              </a:rPr>
              <a:t>اما اگر به جای دو رقم آن هم در مبنای دو، ما یک عملیت ساده‌ی ۳۴۲+۶۵۴۳ را می‌خواستیم انجام دهیم باید چه کار می‌کردیم؟ اول این اعداد را به مبنای دو ببریم بعد یکی یکی رقم‌ها را جمع کنیم چقدررر گیت لازم داشتیم؟ اگر جای جمع، ضرب بود چه</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9359;p55"/>
          <p:cNvGrpSpPr/>
          <p:nvPr/>
        </p:nvGrpSpPr>
        <p:grpSpPr>
          <a:xfrm>
            <a:off x="8399599" y="496198"/>
            <a:ext cx="334346" cy="332168"/>
            <a:chOff x="580725" y="3617925"/>
            <a:chExt cx="299325" cy="297375"/>
          </a:xfrm>
        </p:grpSpPr>
        <p:sp>
          <p:nvSpPr>
            <p:cNvPr id="5"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p:cNvGraphicFramePr>
            <a:graphicFrameLocks noGrp="1"/>
          </p:cNvGraphicFramePr>
          <p:nvPr>
            <p:extLst>
              <p:ext uri="{D42A27DB-BD31-4B8C-83A1-F6EECF244321}">
                <p14:modId xmlns:p14="http://schemas.microsoft.com/office/powerpoint/2010/main" val="4123790106"/>
              </p:ext>
            </p:extLst>
          </p:nvPr>
        </p:nvGraphicFramePr>
        <p:xfrm>
          <a:off x="2736141" y="1633228"/>
          <a:ext cx="3653596" cy="1858932"/>
        </p:xfrm>
        <a:graphic>
          <a:graphicData uri="http://schemas.openxmlformats.org/drawingml/2006/table">
            <a:tbl>
              <a:tblPr firstRow="1" bandRow="1">
                <a:tableStyleId>{69012ECD-51FC-41F1-AA8D-1B2483CD663E}</a:tableStyleId>
              </a:tblPr>
              <a:tblGrid>
                <a:gridCol w="913399">
                  <a:extLst>
                    <a:ext uri="{9D8B030D-6E8A-4147-A177-3AD203B41FA5}">
                      <a16:colId xmlns:a16="http://schemas.microsoft.com/office/drawing/2014/main" val="459337777"/>
                    </a:ext>
                  </a:extLst>
                </a:gridCol>
                <a:gridCol w="913399">
                  <a:extLst>
                    <a:ext uri="{9D8B030D-6E8A-4147-A177-3AD203B41FA5}">
                      <a16:colId xmlns:a16="http://schemas.microsoft.com/office/drawing/2014/main" val="1521052497"/>
                    </a:ext>
                  </a:extLst>
                </a:gridCol>
                <a:gridCol w="913399">
                  <a:extLst>
                    <a:ext uri="{9D8B030D-6E8A-4147-A177-3AD203B41FA5}">
                      <a16:colId xmlns:a16="http://schemas.microsoft.com/office/drawing/2014/main" val="975253164"/>
                    </a:ext>
                  </a:extLst>
                </a:gridCol>
                <a:gridCol w="913399">
                  <a:extLst>
                    <a:ext uri="{9D8B030D-6E8A-4147-A177-3AD203B41FA5}">
                      <a16:colId xmlns:a16="http://schemas.microsoft.com/office/drawing/2014/main" val="2742151348"/>
                    </a:ext>
                  </a:extLst>
                </a:gridCol>
              </a:tblGrid>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1</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Input 2</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Output1</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یکان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tx1"/>
                          </a:solidFill>
                          <a:sym typeface="Arial"/>
                        </a:rPr>
                        <a:t>Output2</a:t>
                      </a:r>
                      <a:r>
                        <a:rPr lang="en-US" sz="1400" u="none" strike="noStrike" cap="none" baseline="0" dirty="0" smtClean="0">
                          <a:solidFill>
                            <a:schemeClr val="tx1"/>
                          </a:solidFill>
                          <a:sym typeface="Arial"/>
                        </a:rPr>
                        <a:t> (</a:t>
                      </a:r>
                      <a:r>
                        <a:rPr lang="fa-IR" sz="1400" u="none" strike="noStrike" cap="none" baseline="0" dirty="0" smtClean="0">
                          <a:solidFill>
                            <a:schemeClr val="tx1"/>
                          </a:solidFill>
                          <a:sym typeface="Arial"/>
                        </a:rPr>
                        <a:t>دوگان</a:t>
                      </a:r>
                      <a:r>
                        <a:rPr lang="en-US" sz="1400" u="none" strike="noStrike" cap="none" baseline="0" dirty="0" smtClean="0">
                          <a:solidFill>
                            <a:schemeClr val="tx1"/>
                          </a:solidFill>
                          <a:sym typeface="Arial"/>
                        </a:rPr>
                        <a:t>)</a:t>
                      </a:r>
                      <a:endParaRPr lang="en-US" sz="14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8456434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1015866559"/>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4075153041"/>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2143968206"/>
                  </a:ext>
                </a:extLst>
              </a:tr>
              <a:tr h="335193">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u="none" strike="noStrike" cap="none" dirty="0" smtClean="0">
                          <a:solidFill>
                            <a:schemeClr val="bg1"/>
                          </a:solidFill>
                          <a:sym typeface="Arial"/>
                        </a:rPr>
                        <a:t>1</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0</a:t>
                      </a:r>
                      <a:endParaRPr lang="en-US" sz="1400" b="0" i="0" u="none" strike="noStrike" cap="none" dirty="0">
                        <a:solidFill>
                          <a:schemeClr val="bg1"/>
                        </a:solidFill>
                        <a:latin typeface="+mn-lt"/>
                        <a:ea typeface="+mn-ea"/>
                        <a:cs typeface="+mn-cs"/>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smtClean="0">
                          <a:solidFill>
                            <a:schemeClr val="bg1"/>
                          </a:solidFill>
                          <a:latin typeface="+mn-lt"/>
                          <a:ea typeface="+mn-ea"/>
                          <a:cs typeface="+mn-cs"/>
                          <a:sym typeface="Arial"/>
                        </a:rPr>
                        <a:t>1</a:t>
                      </a:r>
                      <a:endParaRPr lang="en-US" sz="1400" b="0" i="0" u="none" strike="noStrike" cap="none" dirty="0">
                        <a:solidFill>
                          <a:schemeClr val="bg1"/>
                        </a:solidFill>
                        <a:latin typeface="+mn-lt"/>
                        <a:ea typeface="+mn-ea"/>
                        <a:cs typeface="+mn-cs"/>
                        <a:sym typeface="Arial"/>
                      </a:endParaRPr>
                    </a:p>
                  </a:txBody>
                  <a:tcPr/>
                </a:tc>
                <a:extLst>
                  <a:ext uri="{0D108BD9-81ED-4DB2-BD59-A6C34878D82A}">
                    <a16:rowId xmlns:a16="http://schemas.microsoft.com/office/drawing/2014/main" val="346555379"/>
                  </a:ext>
                </a:extLst>
              </a:tr>
            </a:tbl>
          </a:graphicData>
        </a:graphic>
      </p:graphicFrame>
      <p:grpSp>
        <p:nvGrpSpPr>
          <p:cNvPr id="12" name="Google Shape;7365;p50"/>
          <p:cNvGrpSpPr/>
          <p:nvPr/>
        </p:nvGrpSpPr>
        <p:grpSpPr>
          <a:xfrm>
            <a:off x="8399026" y="3717585"/>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58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26</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4625" y="439200"/>
            <a:ext cx="7711245" cy="426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اگر دوست داشتید بیشتر با مدارها و گیت‌ها آشنا شوید می‌توانید از طریق بازی زیر مدارهای بیشتری درست کنید.</a:t>
            </a: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en-US" sz="1400" dirty="0" smtClean="0">
              <a:solidFill>
                <a:schemeClr val="bg1"/>
              </a:solidFill>
              <a:latin typeface="Dana" panose="00000500000000000000" pitchFamily="2" charset="-78"/>
              <a:cs typeface="Dana" panose="00000500000000000000" pitchFamily="2" charset="-78"/>
            </a:endParaRPr>
          </a:p>
          <a:p>
            <a:pPr algn="just" rtl="1">
              <a:lnSpc>
                <a:spcPct val="150000"/>
              </a:lnSpc>
            </a:pPr>
            <a:endParaRPr lang="fa-IR" sz="14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حال یک سوال مهم: یعنی ما قرار است در برنامه‌نویسی چنین کارهایی را انجام دهیم و انقدر پیچیده با مسايل برخورد کنیم؟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جواب این است که خیر! این تمرین فقط و فقط برای این بود که شما بدانید این جمله که </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کامپیوترها فقط با ۰ و ۱ کار می‌کنند</a:t>
            </a:r>
            <a:r>
              <a:rPr lang="en-US" sz="1400" dirty="0" smtClean="0">
                <a:solidFill>
                  <a:schemeClr val="bg1"/>
                </a:solidFill>
                <a:latin typeface="Dana" panose="00000500000000000000" pitchFamily="2" charset="-78"/>
                <a:cs typeface="Dana" panose="00000500000000000000" pitchFamily="2" charset="-78"/>
              </a:rPr>
              <a:t>”</a:t>
            </a:r>
            <a:r>
              <a:rPr lang="fa-IR" sz="1400" dirty="0" smtClean="0">
                <a:solidFill>
                  <a:schemeClr val="bg1"/>
                </a:solidFill>
                <a:latin typeface="Dana" panose="00000500000000000000" pitchFamily="2" charset="-78"/>
                <a:cs typeface="Dana" panose="00000500000000000000" pitchFamily="2" charset="-78"/>
              </a:rPr>
              <a:t> یعنی چه. اما ما در درس مبانی برنامه‌نویسی قرار نیست به این شکل با کامپیوتر صحبت کنیم چون در حقیقت لپتاپ، کامپیوتر یا گوشی ما این توانایی‌ها را از قبل دارد. توانایی جمع، ضرب، تفریق و غیره در سخت‌افزار آن گذاشته شده‌است. ما می‌خواهیم به کمک آن‌ها برنامه‌های خودمان را بنویسیم. مثلا یک ماشین‌حساب داشته باشیم یا برنامه یک بازی را خودمان بنویسیم.</a:t>
            </a:r>
          </a:p>
          <a:p>
            <a:pPr algn="just" rtl="1">
              <a:lnSpc>
                <a:spcPct val="150000"/>
              </a:lnSpc>
            </a:pPr>
            <a:r>
              <a:rPr lang="fa-IR" sz="1400" dirty="0" smtClean="0">
                <a:solidFill>
                  <a:schemeClr val="bg1"/>
                </a:solidFill>
                <a:latin typeface="Dana" panose="00000500000000000000" pitchFamily="2" charset="-78"/>
                <a:cs typeface="Dana" panose="00000500000000000000" pitchFamily="2" charset="-78"/>
              </a:rPr>
              <a:t>در جلسه‌ی بعدی بیش‌تر با نرم‌افزارها و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آشنا می‌شوید و اینکه چرا در مبانی برنامه‌نویسی زبان</a:t>
            </a:r>
            <a:r>
              <a:rPr lang="en-US" sz="1400" dirty="0" smtClean="0">
                <a:solidFill>
                  <a:schemeClr val="bg1"/>
                </a:solidFill>
                <a:latin typeface="Dana" panose="00000500000000000000" pitchFamily="2" charset="-78"/>
                <a:cs typeface="Dana" panose="00000500000000000000" pitchFamily="2" charset="-78"/>
              </a:rPr>
              <a:t> C </a:t>
            </a:r>
            <a:r>
              <a:rPr lang="fa-IR" sz="1400" dirty="0" smtClean="0">
                <a:solidFill>
                  <a:schemeClr val="bg1"/>
                </a:solidFill>
                <a:latin typeface="Dana" panose="00000500000000000000" pitchFamily="2" charset="-78"/>
                <a:cs typeface="Dana" panose="00000500000000000000" pitchFamily="2" charset="-78"/>
              </a:rPr>
              <a:t>به عنوان زبان آموزشی انتخاب شده است.</a:t>
            </a:r>
            <a:endParaRPr lang="fa-IR" sz="14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45870" y="520899"/>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Google Shape;398;p26">
            <a:hlinkClick r:id="rId2"/>
            <a:extLst>
              <a:ext uri="{FF2B5EF4-FFF2-40B4-BE49-F238E27FC236}">
                <a16:creationId xmlns:a16="http://schemas.microsoft.com/office/drawing/2014/main" id="{0B80E822-423B-4513-8253-C134CE233171}"/>
              </a:ext>
            </a:extLst>
          </p:cNvPr>
          <p:cNvSpPr/>
          <p:nvPr/>
        </p:nvSpPr>
        <p:spPr>
          <a:xfrm>
            <a:off x="1164203" y="110314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nandgame</a:t>
            </a:r>
            <a:endParaRPr lang="en-US" dirty="0">
              <a:solidFill>
                <a:srgbClr val="0E2A47"/>
              </a:solidFill>
            </a:endParaRPr>
          </a:p>
        </p:txBody>
      </p:sp>
      <p:grpSp>
        <p:nvGrpSpPr>
          <p:cNvPr id="9" name="Group 8">
            <a:extLst>
              <a:ext uri="{FF2B5EF4-FFF2-40B4-BE49-F238E27FC236}">
                <a16:creationId xmlns:a16="http://schemas.microsoft.com/office/drawing/2014/main" id="{70810EDF-0E12-46CB-A25A-3236071A106A}"/>
              </a:ext>
            </a:extLst>
          </p:cNvPr>
          <p:cNvGrpSpPr/>
          <p:nvPr/>
        </p:nvGrpSpPr>
        <p:grpSpPr>
          <a:xfrm>
            <a:off x="734624" y="1090807"/>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4" name="Google Shape;7365;p50"/>
          <p:cNvGrpSpPr/>
          <p:nvPr/>
        </p:nvGrpSpPr>
        <p:grpSpPr>
          <a:xfrm>
            <a:off x="8445870" y="1845585"/>
            <a:ext cx="334919" cy="333429"/>
            <a:chOff x="-30735200" y="3552550"/>
            <a:chExt cx="292225" cy="290925"/>
          </a:xfrm>
        </p:grpSpPr>
        <p:sp>
          <p:nvSpPr>
            <p:cNvPr id="15"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45870" y="2458899"/>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 name="TextBox 19">
            <a:extLst>
              <a:ext uri="{FF2B5EF4-FFF2-40B4-BE49-F238E27FC236}">
                <a16:creationId xmlns:a16="http://schemas.microsoft.com/office/drawing/2014/main" id="{227675D1-5AF9-4591-BD15-E04FFAA7BBBD}"/>
              </a:ext>
            </a:extLst>
          </p:cNvPr>
          <p:cNvSpPr txBox="1"/>
          <p:nvPr/>
        </p:nvSpPr>
        <p:spPr>
          <a:xfrm>
            <a:off x="3062099" y="1090807"/>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https://nandgame.com</a:t>
            </a:r>
            <a:r>
              <a:rPr lang="en-US" sz="1800" dirty="0" smtClean="0">
                <a:latin typeface="Arial" panose="020B0604020202020204" pitchFamily="34" charset="0"/>
                <a:hlinkClick r:id="rId2"/>
              </a:rPr>
              <a:t>/</a:t>
            </a:r>
            <a:endParaRPr lang="fa-IR" sz="1800" dirty="0" smtClean="0">
              <a:latin typeface="Arial" panose="020B0604020202020204" pitchFamily="34" charset="0"/>
            </a:endParaRPr>
          </a:p>
          <a:p>
            <a:endParaRPr lang="fa-IR" sz="1800" dirty="0" smtClean="0">
              <a:latin typeface="Arial" panose="020B0604020202020204" pitchFamily="34" charset="0"/>
            </a:endParaRPr>
          </a:p>
        </p:txBody>
      </p:sp>
    </p:spTree>
    <p:extLst>
      <p:ext uri="{BB962C8B-B14F-4D97-AF65-F5344CB8AC3E}">
        <p14:creationId xmlns:p14="http://schemas.microsoft.com/office/powerpoint/2010/main" val="2586694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27</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25755" y="1007618"/>
            <a:ext cx="7711243" cy="18952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a:t>
            </a:r>
            <a:r>
              <a:rPr lang="fa-IR" sz="1600" dirty="0" smtClean="0">
                <a:solidFill>
                  <a:schemeClr val="bg1"/>
                </a:solidFill>
                <a:latin typeface="Dana" panose="00000500000000000000" pitchFamily="2" charset="-78"/>
                <a:cs typeface="Dana" panose="00000500000000000000" pitchFamily="2" charset="-78"/>
              </a:rPr>
              <a:t>لپ‌تاپ</a:t>
            </a:r>
            <a:r>
              <a:rPr lang="fa-IR" sz="1600" dirty="0">
                <a:solidFill>
                  <a:schemeClr val="bg1"/>
                </a:solidFill>
                <a:latin typeface="Dana" panose="00000500000000000000" pitchFamily="2" charset="-78"/>
                <a:cs typeface="Dana" panose="00000500000000000000" pitchFamily="2" charset="-78"/>
              </a:rPr>
              <a:t>،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grpSp>
        <p:nvGrpSpPr>
          <p:cNvPr id="71" name="Group 70"/>
          <p:cNvGrpSpPr/>
          <p:nvPr/>
        </p:nvGrpSpPr>
        <p:grpSpPr>
          <a:xfrm>
            <a:off x="1661994" y="2579453"/>
            <a:ext cx="6080190" cy="2259032"/>
            <a:chOff x="1758154" y="2659461"/>
            <a:chExt cx="6080190" cy="2259032"/>
          </a:xfrm>
        </p:grpSpPr>
        <p:sp>
          <p:nvSpPr>
            <p:cNvPr id="5" name="Rectangle 4"/>
            <p:cNvSpPr/>
            <p:nvPr/>
          </p:nvSpPr>
          <p:spPr>
            <a:xfrm>
              <a:off x="2665483" y="3202789"/>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669576" y="3223576"/>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توجه توجه </a:t>
              </a:r>
              <a:r>
                <a:rPr lang="fa-IR" sz="1600" dirty="0" smtClean="0">
                  <a:solidFill>
                    <a:srgbClr val="0E2A47"/>
                  </a:solidFill>
                  <a:latin typeface="Dana" panose="00000500000000000000" pitchFamily="2" charset="-78"/>
                  <a:cs typeface="Dana" panose="00000500000000000000" pitchFamily="2" charset="-78"/>
                </a:rPr>
                <a:t>توجه </a:t>
              </a:r>
              <a:r>
                <a:rPr lang="fa-IR" sz="1600" dirty="0">
                  <a:solidFill>
                    <a:srgbClr val="0E2A47"/>
                  </a:solidFill>
                  <a:latin typeface="Dana" panose="00000500000000000000" pitchFamily="2" charset="-78"/>
                  <a:cs typeface="Dana" panose="00000500000000000000" pitchFamily="2" charset="-78"/>
                </a:rPr>
                <a:t>توجه تو...</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a:t>
              </a:r>
              <a:r>
                <a:rPr lang="fa-IR" sz="600" dirty="0" smtClean="0">
                  <a:solidFill>
                    <a:srgbClr val="0E2A47"/>
                  </a:solidFill>
                  <a:latin typeface="Dana" panose="00000500000000000000" pitchFamily="2" charset="-78"/>
                  <a:cs typeface="Dana" panose="00000500000000000000" pitchFamily="2" charset="-78"/>
                </a:rPr>
                <a:t>چقدر </a:t>
              </a:r>
              <a:r>
                <a:rPr lang="fa-IR" sz="600" dirty="0">
                  <a:solidFill>
                    <a:srgbClr val="0E2A47"/>
                  </a:solidFill>
                  <a:latin typeface="Dana" panose="00000500000000000000" pitchFamily="2" charset="-78"/>
                  <a:cs typeface="Dana" panose="00000500000000000000" pitchFamily="2" charset="-78"/>
                </a:rPr>
                <a:t>عقبم یا اینکه بگن مشکل از منه و هزاار جور صحبت دیگه از این دست...</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589110" y="3080951"/>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758154" y="3680090"/>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17457" y="4458146"/>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04503" y="2991728"/>
              <a:ext cx="1024037" cy="303101"/>
              <a:chOff x="6531039" y="4401430"/>
              <a:chExt cx="1024037" cy="303101"/>
            </a:xfrm>
          </p:grpSpPr>
          <p:sp>
            <p:nvSpPr>
              <p:cNvPr id="39" name="Google Shape;299;p24"/>
              <p:cNvSpPr/>
              <p:nvPr/>
            </p:nvSpPr>
            <p:spPr>
              <a:xfrm>
                <a:off x="7435379" y="440143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890600" y="4388473"/>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03466" y="4509828"/>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998636" y="4760696"/>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32964" y="4730604"/>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03217" y="475625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15288" y="4837754"/>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1972735" y="3008633"/>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TextBox 57">
            <a:extLst>
              <a:ext uri="{FF2B5EF4-FFF2-40B4-BE49-F238E27FC236}">
                <a16:creationId xmlns:a16="http://schemas.microsoft.com/office/drawing/2014/main" id="{D912F2A4-6A53-4224-90C2-5E814C40EE78}"/>
              </a:ext>
            </a:extLst>
          </p:cNvPr>
          <p:cNvSpPr txBox="1"/>
          <p:nvPr/>
        </p:nvSpPr>
        <p:spPr>
          <a:xfrm>
            <a:off x="1275758" y="413544"/>
            <a:ext cx="64188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سوم: </a:t>
            </a:r>
            <a:r>
              <a:rPr lang="fa-IR" sz="4000" dirty="0" smtClean="0">
                <a:solidFill>
                  <a:schemeClr val="bg1"/>
                </a:solidFill>
                <a:latin typeface="Lalezar" panose="00000500000000000000" pitchFamily="2" charset="-78"/>
                <a:cs typeface="Lalezar" panose="00000500000000000000" pitchFamily="2" charset="-78"/>
              </a:rPr>
              <a:t>شما یک کاربر هستید.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9" name="Google Shape;4591;p45"/>
          <p:cNvGrpSpPr/>
          <p:nvPr/>
        </p:nvGrpSpPr>
        <p:grpSpPr>
          <a:xfrm>
            <a:off x="7360825" y="413544"/>
            <a:ext cx="540869" cy="530856"/>
            <a:chOff x="5049725" y="2027900"/>
            <a:chExt cx="481750" cy="481850"/>
          </a:xfrm>
        </p:grpSpPr>
        <p:sp>
          <p:nvSpPr>
            <p:cNvPr id="60"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 name="Google Shape;4800;p45"/>
          <p:cNvGrpSpPr/>
          <p:nvPr/>
        </p:nvGrpSpPr>
        <p:grpSpPr>
          <a:xfrm>
            <a:off x="8436998" y="1275933"/>
            <a:ext cx="350734" cy="357171"/>
            <a:chOff x="1492675" y="4992125"/>
            <a:chExt cx="481825" cy="481825"/>
          </a:xfrm>
        </p:grpSpPr>
        <p:sp>
          <p:nvSpPr>
            <p:cNvPr id="6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17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924800" y="789093"/>
            <a:ext cx="3511408"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و مروری نیز بر نحوه‌ی فرستادن ایمیل 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445521" y="1077867"/>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461909" y="2440923"/>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7" y="565502"/>
            <a:ext cx="7710013"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 هست </a:t>
            </a:r>
            <a:r>
              <a:rPr lang="fa-IR" sz="1500" dirty="0">
                <a:solidFill>
                  <a:schemeClr val="bg1"/>
                </a:solidFill>
                <a:latin typeface="Dana" panose="00000500000000000000" pitchFamily="2" charset="-78"/>
                <a:cs typeface="Dana" panose="00000500000000000000" pitchFamily="2" charset="-78"/>
              </a:rPr>
              <a:t>و نشان‌دهنده‌ی این است که ما دانشجوی دانشگاه هستیم.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45870" y="27373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4800;p45"/>
          <p:cNvGrpSpPr/>
          <p:nvPr/>
        </p:nvGrpSpPr>
        <p:grpSpPr>
          <a:xfrm>
            <a:off x="8445870" y="700899"/>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Oval 1"/>
          <p:cNvSpPr/>
          <p:nvPr/>
        </p:nvSpPr>
        <p:spPr>
          <a:xfrm>
            <a:off x="7421218" y="3664226"/>
            <a:ext cx="450574" cy="443948"/>
          </a:xfrm>
          <a:prstGeom prst="ellipse">
            <a:avLst/>
          </a:prstGeom>
          <a:noFill/>
          <a:ln w="38100" cap="flat" cmpd="sng">
            <a:solidFill>
              <a:srgbClr val="FF0000">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a-IR"/>
          </a:p>
        </p:txBody>
      </p:sp>
    </p:spTree>
    <p:extLst>
      <p:ext uri="{BB962C8B-B14F-4D97-AF65-F5344CB8AC3E}">
        <p14:creationId xmlns:p14="http://schemas.microsoft.com/office/powerpoint/2010/main" val="112227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33" name="Group 32"/>
          <p:cNvGrpSpPr/>
          <p:nvPr/>
        </p:nvGrpSpPr>
        <p:grpSpPr>
          <a:xfrm>
            <a:off x="1299305" y="1611619"/>
            <a:ext cx="6533085" cy="2292660"/>
            <a:chOff x="1464957" y="1684506"/>
            <a:chExt cx="6533085" cy="2292660"/>
          </a:xfrm>
        </p:grpSpPr>
        <p:sp>
          <p:nvSpPr>
            <p:cNvPr id="44" name="Google Shape;1038;p35"/>
            <p:cNvSpPr txBox="1">
              <a:spLocks/>
            </p:cNvSpPr>
            <p:nvPr/>
          </p:nvSpPr>
          <p:spPr>
            <a:xfrm>
              <a:off x="6118260" y="3496426"/>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مقدمه</a:t>
              </a:r>
            </a:p>
          </p:txBody>
        </p:sp>
        <p:sp>
          <p:nvSpPr>
            <p:cNvPr id="49" name="Google Shape;1043;p35"/>
            <p:cNvSpPr txBox="1">
              <a:spLocks/>
            </p:cNvSpPr>
            <p:nvPr/>
          </p:nvSpPr>
          <p:spPr>
            <a:xfrm>
              <a:off x="7236688" y="2552901"/>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4950557" y="1684506"/>
              <a:ext cx="1167703" cy="1438576"/>
              <a:chOff x="5314904" y="1157047"/>
              <a:chExt cx="1167703" cy="143857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0362" y="1157047"/>
                <a:ext cx="942245" cy="393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اول</a:t>
                </a:r>
              </a:p>
              <a:p>
                <a:pPr algn="ctr" rtl="1"/>
                <a:r>
                  <a:rPr lang="fa-IR" sz="1000" dirty="0" smtClean="0">
                    <a:solidFill>
                      <a:schemeClr val="bg1"/>
                    </a:solidFill>
                    <a:latin typeface="Dana" panose="00000500000000000000" pitchFamily="2" charset="-78"/>
                    <a:cs typeface="Dana" panose="00000500000000000000" pitchFamily="2" charset="-78"/>
                  </a:rPr>
                  <a:t>رادیولوژی</a:t>
                </a:r>
                <a:endParaRPr lang="fa-IR" sz="1000" dirty="0">
                  <a:solidFill>
                    <a:schemeClr val="bg1"/>
                  </a:solidFill>
                  <a:latin typeface="Dana" panose="00000500000000000000" pitchFamily="2" charset="-78"/>
                  <a:cs typeface="Dana" panose="00000500000000000000" pitchFamily="2" charset="-78"/>
                </a:endParaRP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a:solidFill>
                      <a:schemeClr val="bg1"/>
                    </a:solidFill>
                  </a:rPr>
                  <a:t>6</a:t>
                </a: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2865012" y="1684506"/>
              <a:ext cx="1408057" cy="1438576"/>
              <a:chOff x="3229446" y="1157047"/>
              <a:chExt cx="1408057" cy="1438576"/>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229446" y="1157047"/>
                <a:ext cx="1408057" cy="4011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سوم</a:t>
                </a:r>
              </a:p>
              <a:p>
                <a:pPr algn="ctr" rtl="1"/>
                <a:r>
                  <a:rPr lang="fa-IR" sz="1000" dirty="0" smtClean="0">
                    <a:solidFill>
                      <a:schemeClr val="bg1"/>
                    </a:solidFill>
                    <a:latin typeface="Dana" panose="00000500000000000000" pitchFamily="2" charset="-78"/>
                    <a:cs typeface="Dana" panose="00000500000000000000" pitchFamily="2" charset="-78"/>
                  </a:rPr>
                  <a:t>شما یک کاربر هستید.</a:t>
                </a:r>
                <a:endParaRPr lang="fa-IR" sz="1000" dirty="0">
                  <a:solidFill>
                    <a:schemeClr val="bg1"/>
                  </a:solidFill>
                  <a:latin typeface="Dana" panose="00000500000000000000" pitchFamily="2" charset="-78"/>
                  <a:cs typeface="Dana" panose="00000500000000000000" pitchFamily="2" charset="-78"/>
                </a:endParaRP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smtClean="0">
                    <a:solidFill>
                      <a:schemeClr val="bg1"/>
                    </a:solidFill>
                  </a:rPr>
                  <a:t>27</a:t>
                </a:r>
                <a:endParaRPr lang="en-US" sz="1600" b="1" dirty="0">
                  <a:solidFill>
                    <a:schemeClr val="bg1"/>
                  </a:solidFill>
                </a:endParaRP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10" name="Group 9"/>
            <p:cNvGrpSpPr/>
            <p:nvPr/>
          </p:nvGrpSpPr>
          <p:grpSpPr>
            <a:xfrm>
              <a:off x="3905404" y="2490376"/>
              <a:ext cx="1410333" cy="1484539"/>
              <a:chOff x="4269838" y="1962917"/>
              <a:chExt cx="1410333" cy="1484539"/>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269838" y="2978735"/>
                <a:ext cx="1410333"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دوم</a:t>
                </a:r>
              </a:p>
              <a:p>
                <a:pPr algn="ctr" rtl="1"/>
                <a:r>
                  <a:rPr lang="fa-IR" sz="1000" dirty="0" smtClean="0">
                    <a:solidFill>
                      <a:schemeClr val="bg1"/>
                    </a:solidFill>
                    <a:latin typeface="Dana" panose="00000500000000000000" pitchFamily="2" charset="-78"/>
                    <a:cs typeface="Dana" panose="00000500000000000000" pitchFamily="2" charset="-78"/>
                  </a:rPr>
                  <a:t>من یک کامپیوتر هستم!</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smtClean="0">
                    <a:solidFill>
                      <a:schemeClr val="bg1"/>
                    </a:solidFill>
                  </a:rPr>
                  <a:t>21</a:t>
                </a:r>
                <a:endParaRPr lang="en-US" sz="1600" b="1" dirty="0">
                  <a:solidFill>
                    <a:schemeClr val="bg1"/>
                  </a:solidFill>
                </a:endParaRP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5980530" y="2475372"/>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1720154" y="2484533"/>
              <a:ext cx="1656162" cy="1492633"/>
              <a:chOff x="2084588" y="1957074"/>
              <a:chExt cx="1656162" cy="1492633"/>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smtClean="0">
                    <a:solidFill>
                      <a:schemeClr val="bg1"/>
                    </a:solidFill>
                  </a:rPr>
                  <a:t>38</a:t>
                </a:r>
                <a:endParaRPr lang="en-US" sz="1600" b="1" dirty="0">
                  <a:solidFill>
                    <a:schemeClr val="bg1"/>
                  </a:solidFill>
                </a:endParaRP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084588" y="2980986"/>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بخش چهارم </a:t>
                </a:r>
              </a:p>
              <a:p>
                <a:pPr algn="ctr" rtl="1"/>
                <a:r>
                  <a:rPr lang="fa-IR" sz="1000" dirty="0" smtClean="0">
                    <a:solidFill>
                      <a:schemeClr val="bg1"/>
                    </a:solidFill>
                    <a:latin typeface="Dana" panose="00000500000000000000" pitchFamily="2" charset="-78"/>
                    <a:cs typeface="Dana" panose="00000500000000000000" pitchFamily="2" charset="-78"/>
                  </a:rPr>
                  <a:t>سایت‌های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sp>
          <p:nvSpPr>
            <p:cNvPr id="124" name="Google Shape;1036;p35">
              <a:extLst>
                <a:ext uri="{FF2B5EF4-FFF2-40B4-BE49-F238E27FC236}">
                  <a16:creationId xmlns:a16="http://schemas.microsoft.com/office/drawing/2014/main" id="{87313AFD-2B98-4913-BDF8-07FF49C08609}"/>
                </a:ext>
              </a:extLst>
            </p:cNvPr>
            <p:cNvSpPr txBox="1">
              <a:spLocks/>
            </p:cNvSpPr>
            <p:nvPr/>
          </p:nvSpPr>
          <p:spPr>
            <a:xfrm>
              <a:off x="1464957" y="2643215"/>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grpSp>
    </p:spTree>
    <p:extLst>
      <p:ext uri="{BB962C8B-B14F-4D97-AF65-F5344CB8AC3E}">
        <p14:creationId xmlns:p14="http://schemas.microsoft.com/office/powerpoint/2010/main" val="68814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402216"/>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735858" y="4174554"/>
            <a:ext cx="7710012"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a:t>
            </a:r>
            <a:r>
              <a:rPr lang="fa-IR" sz="1500" dirty="0" smtClean="0">
                <a:solidFill>
                  <a:schemeClr val="bg1"/>
                </a:solidFill>
                <a:latin typeface="Dana" panose="00000500000000000000" pitchFamily="2" charset="-78"/>
                <a:cs typeface="Dana" panose="00000500000000000000" pitchFamily="2" charset="-78"/>
              </a:rPr>
              <a:t>ایمیل </a:t>
            </a:r>
            <a:r>
              <a:rPr lang="fa-IR" sz="1500" dirty="0">
                <a:solidFill>
                  <a:schemeClr val="bg1"/>
                </a:solidFill>
                <a:latin typeface="Dana" panose="00000500000000000000" pitchFamily="2" charset="-78"/>
                <a:cs typeface="Dana" panose="00000500000000000000" pitchFamily="2" charset="-78"/>
              </a:rPr>
              <a:t>دانشگاه خود را وارد کنید و اطلاعات خواسته شده را هم کامل کنید.</a:t>
            </a:r>
          </a:p>
        </p:txBody>
      </p:sp>
      <p:sp>
        <p:nvSpPr>
          <p:cNvPr id="7" name="Google Shape;6918;p49"/>
          <p:cNvSpPr/>
          <p:nvPr/>
        </p:nvSpPr>
        <p:spPr>
          <a:xfrm>
            <a:off x="8445870" y="35015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445870" y="4275302"/>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31</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1360159"/>
            <a:ext cx="7710012"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r>
              <a:rPr lang="fa-IR" sz="15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5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fa-IR" sz="1800" dirty="0" smtClean="0">
              <a:latin typeface="Arial" panose="020B0604020202020204" pitchFamily="34" charset="0"/>
            </a:endParaRPr>
          </a:p>
          <a:p>
            <a:endParaRPr lang="en-US" sz="1800" dirty="0">
              <a:latin typeface="Arial" panose="020B0604020202020204" pitchFamily="34" charset="0"/>
            </a:endParaRPr>
          </a:p>
        </p:txBody>
      </p:sp>
      <p:sp>
        <p:nvSpPr>
          <p:cNvPr id="8" name="Google Shape;398;p26">
            <a:hlinkClick r:id="rId3"/>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43594" y="1312398"/>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43594" y="2281855"/>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just"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a:t>
            </a:r>
            <a:r>
              <a:rPr lang="fa-IR" dirty="0" smtClean="0">
                <a:solidFill>
                  <a:srgbClr val="041C30"/>
                </a:solidFill>
                <a:latin typeface="Dana" panose="00000500000000000000" pitchFamily="2" charset="-78"/>
                <a:cs typeface="Dana" panose="00000500000000000000" pitchFamily="2" charset="-78"/>
              </a:rPr>
              <a:t>کننده” رو </a:t>
            </a:r>
            <a:r>
              <a:rPr lang="fa-IR" dirty="0">
                <a:solidFill>
                  <a:srgbClr val="041C30"/>
                </a:solidFill>
                <a:latin typeface="Dana" panose="00000500000000000000" pitchFamily="2" charset="-78"/>
                <a:cs typeface="Dana" panose="00000500000000000000" pitchFamily="2" charset="-78"/>
              </a:rPr>
              <a:t>از همین هفته‌های اول تا فارغ‌التحصیلی به دوش می‌کشین.</a:t>
            </a: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86946"/>
            <a:ext cx="4611602" cy="1823576"/>
          </a:xfrm>
          <a:prstGeom prst="rect">
            <a:avLst/>
          </a:prstGeom>
          <a:noFill/>
        </p:spPr>
        <p:txBody>
          <a:bodyPr wrap="square" rtlCol="0" anchor="ctr">
            <a:spAutoFit/>
          </a:bodyPr>
          <a:lstStyle/>
          <a:p>
            <a:pPr algn="just" rtl="1">
              <a:lnSpc>
                <a:spcPct val="150000"/>
              </a:lnSpc>
            </a:pPr>
            <a:r>
              <a:rPr lang="fa-IR" sz="1500" dirty="0">
                <a:solidFill>
                  <a:srgbClr val="041C30"/>
                </a:solidFill>
                <a:latin typeface="Dana" panose="00000500000000000000" pitchFamily="2" charset="-78"/>
                <a:cs typeface="Dana" panose="00000500000000000000" pitchFamily="2" charset="-78"/>
              </a:rPr>
              <a:t>اما فقط آپلود شدن تمرین‌ها مهم نیست. این هم مهمه که چجوری آپلود بشن.</a:t>
            </a:r>
          </a:p>
          <a:p>
            <a:pPr algn="just"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a:solidFill>
                  <a:srgbClr val="041C30"/>
                </a:solidFill>
                <a:latin typeface="Dana" panose="00000500000000000000" pitchFamily="2" charset="-78"/>
                <a:cs typeface="Dana" panose="00000500000000000000" pitchFamily="2" charset="-78"/>
              </a:rPr>
              <a:t>pdf</a:t>
            </a:r>
            <a:r>
              <a:rPr lang="fa-IR" sz="1500" dirty="0">
                <a:solidFill>
                  <a:srgbClr val="041C30"/>
                </a:solidFill>
                <a:latin typeface="Dana" panose="00000500000000000000" pitchFamily="2" charset="-78"/>
                <a:cs typeface="Dana" panose="00000500000000000000" pitchFamily="2" charset="-78"/>
              </a:rPr>
              <a:t> یا چند فایل کد و گزارش‌های مربوط به اون</a:t>
            </a:r>
            <a:r>
              <a:rPr lang="fa-IR" sz="1500" dirty="0" smtClean="0">
                <a:solidFill>
                  <a:srgbClr val="041C30"/>
                </a:solidFill>
                <a:latin typeface="Dana" panose="00000500000000000000" pitchFamily="2" charset="-78"/>
                <a:cs typeface="Dana" panose="00000500000000000000" pitchFamily="2" charset="-78"/>
              </a:rPr>
              <a:t>...</a:t>
            </a:r>
            <a:endParaRPr lang="fa-IR"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7" y="1111253"/>
            <a:ext cx="7656617" cy="1131079"/>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a:t>
            </a:r>
            <a:r>
              <a:rPr lang="fa-IR" sz="1500" dirty="0" smtClean="0">
                <a:solidFill>
                  <a:schemeClr val="bg1"/>
                </a:solidFill>
                <a:latin typeface="Dana" panose="00000500000000000000" pitchFamily="2" charset="-78"/>
                <a:cs typeface="Dana" panose="00000500000000000000" pitchFamily="2" charset="-78"/>
              </a:rPr>
              <a:t>مثل</a:t>
            </a:r>
            <a:r>
              <a:rPr lang="en-US" sz="1500" dirty="0" smtClean="0">
                <a:solidFill>
                  <a:schemeClr val="bg1"/>
                </a:solidFill>
                <a:latin typeface="Dana" panose="00000500000000000000" pitchFamily="2" charset="-78"/>
                <a:cs typeface="Dana" panose="00000500000000000000" pitchFamily="2" charset="-78"/>
              </a:rPr>
              <a:t>zip </a:t>
            </a:r>
            <a:r>
              <a:rPr lang="fa-IR" sz="1500" dirty="0" smtClean="0">
                <a:solidFill>
                  <a:schemeClr val="bg1"/>
                </a:solidFill>
                <a:latin typeface="Dana" panose="00000500000000000000" pitchFamily="2" charset="-78"/>
                <a:cs typeface="Dana" panose="00000500000000000000" pitchFamily="2" charset="-78"/>
              </a:rPr>
              <a:t> استفاده </a:t>
            </a:r>
            <a:r>
              <a:rPr lang="fa-IR" sz="1500" dirty="0">
                <a:solidFill>
                  <a:schemeClr val="bg1"/>
                </a:solidFill>
                <a:latin typeface="Dana" panose="00000500000000000000" pitchFamily="2" charset="-78"/>
                <a:cs typeface="Dana" panose="00000500000000000000" pitchFamily="2" charset="-78"/>
              </a:rPr>
              <a:t>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1" y="2436507"/>
            <a:ext cx="5569724" cy="646331"/>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a:p>
            <a:endParaRPr lang="fa-IR"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5" y="24097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6" y="238302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735857" y="2852567"/>
            <a:ext cx="7656617"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a:t>
            </a:r>
            <a:r>
              <a:rPr lang="fa-IR" sz="1500" dirty="0" smtClean="0">
                <a:solidFill>
                  <a:schemeClr val="bg1"/>
                </a:solidFill>
                <a:latin typeface="Dana" panose="00000500000000000000" pitchFamily="2" charset="-78"/>
                <a:cs typeface="Dana" panose="00000500000000000000" pitchFamily="2" charset="-78"/>
              </a:rPr>
              <a:t>نوشته‌ایم </a:t>
            </a:r>
            <a:r>
              <a:rPr lang="fa-IR" sz="1500" dirty="0">
                <a:solidFill>
                  <a:schemeClr val="bg1"/>
                </a:solidFill>
                <a:latin typeface="Dana" panose="00000500000000000000" pitchFamily="2" charset="-78"/>
                <a:cs typeface="Dana" panose="00000500000000000000" pitchFamily="2" charset="-78"/>
              </a:rPr>
              <a:t>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just"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a:solidFill>
                  <a:schemeClr val="bg1"/>
                </a:solidFill>
                <a:latin typeface="Dana" panose="00000500000000000000" pitchFamily="2" charset="-78"/>
                <a:cs typeface="Dana" panose="00000500000000000000" pitchFamily="2" charset="-78"/>
              </a:rPr>
              <a:t>CamScanner</a:t>
            </a:r>
            <a:r>
              <a:rPr lang="fa-IR" sz="1500" dirty="0">
                <a:solidFill>
                  <a:schemeClr val="bg1"/>
                </a:solidFill>
                <a:latin typeface="Dana" panose="00000500000000000000" pitchFamily="2" charset="-78"/>
                <a:cs typeface="Dana" panose="00000500000000000000" pitchFamily="2" charset="-78"/>
              </a:rPr>
              <a:t> 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فشرده‌سازی و </a:t>
            </a:r>
            <a:r>
              <a:rPr lang="en-US" sz="2800" dirty="0">
                <a:solidFill>
                  <a:schemeClr val="bg1"/>
                </a:solidFill>
                <a:latin typeface="Lalezar" panose="00000500000000000000" pitchFamily="2" charset="-78"/>
                <a:cs typeface="Lalezar" panose="00000500000000000000" pitchFamily="2" charset="-78"/>
              </a:rPr>
              <a:t>zip</a:t>
            </a:r>
            <a:endParaRPr lang="fa-IR" sz="2800" dirty="0">
              <a:solidFill>
                <a:schemeClr val="bg1"/>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92475" y="1162160"/>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92475" y="2938048"/>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403971"/>
            <a:ext cx="7656617" cy="1569660"/>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لیست بلند </a:t>
            </a:r>
            <a:r>
              <a:rPr lang="fa-IR" sz="1600" dirty="0" smtClean="0">
                <a:solidFill>
                  <a:schemeClr val="bg1"/>
                </a:solidFill>
                <a:latin typeface="Dana" panose="00000500000000000000" pitchFamily="2" charset="-78"/>
                <a:cs typeface="Dana" panose="00000500000000000000" pitchFamily="2" charset="-78"/>
              </a:rPr>
              <a:t>بالای نرم‌افزارهای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می‌توان به</a:t>
            </a:r>
            <a:r>
              <a:rPr lang="en-US" sz="1600" dirty="0" smtClean="0">
                <a:solidFill>
                  <a:schemeClr val="bg1"/>
                </a:solidFill>
                <a:latin typeface="Dana" panose="00000500000000000000" pitchFamily="2" charset="-78"/>
                <a:cs typeface="Dana" panose="00000500000000000000" pitchFamily="2" charset="-78"/>
              </a:rPr>
              <a:t>word </a:t>
            </a:r>
            <a:r>
              <a:rPr lang="fa-IR" sz="1600" dirty="0" smtClean="0">
                <a:solidFill>
                  <a:schemeClr val="bg1"/>
                </a:solidFill>
                <a:latin typeface="Dana" panose="00000500000000000000" pitchFamily="2" charset="-78"/>
                <a:cs typeface="Dana" panose="00000500000000000000" pitchFamily="2" charset="-78"/>
              </a:rPr>
              <a:t> و</a:t>
            </a:r>
            <a:r>
              <a:rPr lang="en-US" sz="1600" dirty="0" smtClean="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به عنوان </a:t>
            </a:r>
            <a:r>
              <a:rPr lang="fa-IR" sz="1600" dirty="0" smtClean="0">
                <a:solidFill>
                  <a:schemeClr val="bg1"/>
                </a:solidFill>
                <a:latin typeface="Dana" panose="00000500000000000000" pitchFamily="2" charset="-78"/>
                <a:cs typeface="Dana" panose="00000500000000000000" pitchFamily="2" charset="-78"/>
              </a:rPr>
              <a:t>پرکاربردترین‌ها اشاره کرد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حتما </a:t>
            </a:r>
            <a:r>
              <a:rPr lang="fa-IR" sz="1600" dirty="0">
                <a:solidFill>
                  <a:schemeClr val="bg1"/>
                </a:solidFill>
                <a:latin typeface="Dana" panose="00000500000000000000" pitchFamily="2" charset="-78"/>
                <a:cs typeface="Dana" panose="00000500000000000000" pitchFamily="2" charset="-78"/>
              </a:rPr>
              <a:t>خیلی </a:t>
            </a:r>
            <a:r>
              <a:rPr lang="fa-IR" sz="1600" dirty="0" smtClean="0">
                <a:solidFill>
                  <a:schemeClr val="bg1"/>
                </a:solidFill>
                <a:latin typeface="Dana" panose="00000500000000000000" pitchFamily="2" charset="-78"/>
                <a:cs typeface="Dana" panose="00000500000000000000" pitchFamily="2" charset="-78"/>
              </a:rPr>
              <a:t>با آن‌ها کار خواهیم داشت.</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از لینک زیر </a:t>
            </a:r>
            <a:r>
              <a:rPr lang="fa-IR" sz="1600" dirty="0" smtClean="0">
                <a:solidFill>
                  <a:schemeClr val="bg1"/>
                </a:solidFill>
                <a:latin typeface="Dana" panose="00000500000000000000" pitchFamily="2" charset="-78"/>
                <a:cs typeface="Dana" panose="00000500000000000000" pitchFamily="2" charset="-78"/>
              </a:rPr>
              <a:t>می‌توانید </a:t>
            </a:r>
            <a:r>
              <a:rPr lang="fa-IR" sz="1600" dirty="0">
                <a:solidFill>
                  <a:schemeClr val="bg1"/>
                </a:solidFill>
                <a:latin typeface="Dana" panose="00000500000000000000" pitchFamily="2" charset="-78"/>
                <a:cs typeface="Dana" panose="00000500000000000000" pitchFamily="2" charset="-78"/>
              </a:rPr>
              <a:t>این مهارت‌ها </a:t>
            </a:r>
            <a:r>
              <a:rPr lang="fa-IR" sz="1600" dirty="0" smtClean="0">
                <a:solidFill>
                  <a:schemeClr val="bg1"/>
                </a:solidFill>
                <a:latin typeface="Dana" panose="00000500000000000000" pitchFamily="2" charset="-78"/>
                <a:cs typeface="Dana" panose="00000500000000000000" pitchFamily="2" charset="-78"/>
              </a:rPr>
              <a:t>را </a:t>
            </a:r>
            <a:r>
              <a:rPr lang="fa-IR" sz="1600" dirty="0">
                <a:solidFill>
                  <a:schemeClr val="bg1"/>
                </a:solidFill>
                <a:latin typeface="Dana" panose="00000500000000000000" pitchFamily="2" charset="-78"/>
                <a:cs typeface="Dana" panose="00000500000000000000" pitchFamily="2" charset="-78"/>
              </a:rPr>
              <a:t>یاد </a:t>
            </a:r>
            <a:r>
              <a:rPr lang="fa-IR" sz="1600" dirty="0" smtClean="0">
                <a:solidFill>
                  <a:schemeClr val="bg1"/>
                </a:solidFill>
                <a:latin typeface="Dana" panose="00000500000000000000" pitchFamily="2" charset="-78"/>
                <a:cs typeface="Dana" panose="00000500000000000000" pitchFamily="2" charset="-78"/>
              </a:rPr>
              <a:t>بگیرید:</a:t>
            </a:r>
            <a:endParaRPr lang="fa-IR" sz="16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4348799" y="3078979"/>
            <a:ext cx="4284257" cy="646331"/>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fa-IR" sz="1800" u="sng" dirty="0" smtClean="0">
              <a:solidFill>
                <a:srgbClr val="1155CC"/>
              </a:solidFill>
              <a:latin typeface="Arial" panose="020B0604020202020204" pitchFamily="34" charset="0"/>
            </a:endParaRPr>
          </a:p>
          <a:p>
            <a:endParaRPr lang="en-US" sz="1800" u="sng" dirty="0">
              <a:solidFill>
                <a:srgbClr val="1155CC"/>
              </a:solidFill>
              <a:latin typeface="Arial" panose="020B0604020202020204" pitchFamily="34" charset="0"/>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6" y="3091320"/>
            <a:ext cx="3183364"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Microsoft Office </a:t>
            </a:r>
            <a:r>
              <a:rPr lang="en-US" dirty="0" smtClean="0">
                <a:solidFill>
                  <a:srgbClr val="0E2A47"/>
                </a:solidFill>
              </a:rPr>
              <a:t>Tutorials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435227"/>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آشنایی با نرم افزارهای </a:t>
            </a:r>
            <a:r>
              <a:rPr lang="en-US" sz="2800" dirty="0">
                <a:solidFill>
                  <a:schemeClr val="bg1"/>
                </a:solidFill>
                <a:latin typeface="Lalezar" panose="00000500000000000000" pitchFamily="2" charset="-78"/>
                <a:cs typeface="Lalezar" panose="00000500000000000000" pitchFamily="2" charset="-78"/>
              </a:rPr>
              <a:t>office</a:t>
            </a:r>
            <a:endParaRPr lang="fa-IR" sz="2800" dirty="0">
              <a:solidFill>
                <a:schemeClr val="bg1"/>
              </a:solidFill>
              <a:latin typeface="Lalezar" panose="00000500000000000000" pitchFamily="2" charset="-78"/>
              <a:cs typeface="Lalezar" panose="00000500000000000000" pitchFamily="2" charset="-78"/>
            </a:endParaRPr>
          </a:p>
        </p:txBody>
      </p:sp>
      <p:grpSp>
        <p:nvGrpSpPr>
          <p:cNvPr id="22" name="Google Shape;4800;p45"/>
          <p:cNvGrpSpPr/>
          <p:nvPr/>
        </p:nvGrpSpPr>
        <p:grpSpPr>
          <a:xfrm>
            <a:off x="8392475" y="1534436"/>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5" name="Google Shape;4800;p45"/>
          <p:cNvGrpSpPr/>
          <p:nvPr/>
        </p:nvGrpSpPr>
        <p:grpSpPr>
          <a:xfrm>
            <a:off x="8392475" y="2616460"/>
            <a:ext cx="350734" cy="357171"/>
            <a:chOff x="1492675" y="4992125"/>
            <a:chExt cx="481825" cy="481825"/>
          </a:xfrm>
        </p:grpSpPr>
        <p:sp>
          <p:nvSpPr>
            <p:cNvPr id="2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934028"/>
            <a:ext cx="7656617" cy="1708160"/>
          </a:xfrm>
          <a:prstGeom prst="rect">
            <a:avLst/>
          </a:prstGeom>
          <a:noFill/>
        </p:spPr>
        <p:txBody>
          <a:bodyPr wrap="square" rtlCol="0" anchor="ctr">
            <a:spAutoFit/>
          </a:bodyPr>
          <a:lstStyle/>
          <a:p>
            <a:pPr algn="just" rtl="1">
              <a:lnSpc>
                <a:spcPct val="150000"/>
              </a:lnSpc>
            </a:pPr>
            <a:r>
              <a:rPr lang="fa-IR" dirty="0" smtClean="0">
                <a:solidFill>
                  <a:schemeClr val="bg1"/>
                </a:solidFill>
                <a:latin typeface="Dana" panose="00000500000000000000" pitchFamily="2" charset="-78"/>
                <a:cs typeface="Dana" panose="00000500000000000000" pitchFamily="2" charset="-78"/>
              </a:rPr>
              <a:t>حال وقت </a:t>
            </a:r>
            <a:r>
              <a:rPr lang="fa-IR" dirty="0">
                <a:solidFill>
                  <a:schemeClr val="bg1"/>
                </a:solidFill>
                <a:latin typeface="Dana" panose="00000500000000000000" pitchFamily="2" charset="-78"/>
                <a:cs typeface="Dana" panose="00000500000000000000" pitchFamily="2" charset="-78"/>
              </a:rPr>
              <a:t>آن است که ابزار دیگری که برای ساخت و ویرایش فایل‌هایی همانند فایل‌های </a:t>
            </a:r>
            <a:r>
              <a:rPr lang="fa-IR" dirty="0" smtClean="0">
                <a:solidFill>
                  <a:schemeClr val="bg1"/>
                </a:solidFill>
                <a:latin typeface="Dana" panose="00000500000000000000" pitchFamily="2" charset="-78"/>
                <a:cs typeface="Dana" panose="00000500000000000000" pitchFamily="2" charset="-78"/>
              </a:rPr>
              <a:t>فرمت‌های </a:t>
            </a:r>
            <a:r>
              <a:rPr lang="en-US" dirty="0" smtClean="0">
                <a:solidFill>
                  <a:schemeClr val="bg1"/>
                </a:solidFill>
                <a:latin typeface="Dana" panose="00000500000000000000" pitchFamily="2" charset="-78"/>
                <a:cs typeface="Dana" panose="00000500000000000000" pitchFamily="2" charset="-78"/>
              </a:rPr>
              <a:t>Word</a:t>
            </a:r>
            <a:r>
              <a:rPr lang="fa-IR" dirty="0" smtClean="0">
                <a:solidFill>
                  <a:schemeClr val="bg1"/>
                </a:solidFill>
                <a:latin typeface="Dana" panose="00000500000000000000" pitchFamily="2" charset="-78"/>
                <a:cs typeface="Dana" panose="00000500000000000000" pitchFamily="2" charset="-78"/>
              </a:rPr>
              <a:t>، </a:t>
            </a:r>
            <a:r>
              <a:rPr lang="en-US" dirty="0" smtClean="0">
                <a:solidFill>
                  <a:schemeClr val="bg1"/>
                </a:solidFill>
                <a:latin typeface="Dana" panose="00000500000000000000" pitchFamily="2" charset="-78"/>
                <a:cs typeface="Dana" panose="00000500000000000000" pitchFamily="2" charset="-78"/>
              </a:rPr>
              <a:t>PowerPoint</a:t>
            </a:r>
            <a:r>
              <a:rPr lang="fa-IR" dirty="0" smtClean="0">
                <a:solidFill>
                  <a:schemeClr val="bg1"/>
                </a:solidFill>
                <a:latin typeface="Dana" panose="00000500000000000000" pitchFamily="2" charset="-78"/>
                <a:cs typeface="Dana" panose="00000500000000000000" pitchFamily="2" charset="-78"/>
              </a:rPr>
              <a:t> و </a:t>
            </a:r>
            <a:r>
              <a:rPr lang="en-US" dirty="0" smtClean="0">
                <a:solidFill>
                  <a:schemeClr val="bg1"/>
                </a:solidFill>
                <a:latin typeface="Dana" panose="00000500000000000000" pitchFamily="2" charset="-78"/>
                <a:cs typeface="Dana" panose="00000500000000000000" pitchFamily="2" charset="-78"/>
              </a:rPr>
              <a:t>Excel</a:t>
            </a:r>
            <a:r>
              <a:rPr lang="fa-IR" dirty="0">
                <a:solidFill>
                  <a:schemeClr val="bg1"/>
                </a:solidFill>
                <a:latin typeface="Dana" panose="00000500000000000000" pitchFamily="2" charset="-78"/>
                <a:cs typeface="Dana" panose="00000500000000000000" pitchFamily="2" charset="-78"/>
              </a:rPr>
              <a:t> </a:t>
            </a:r>
            <a:r>
              <a:rPr lang="fa-IR" dirty="0" smtClean="0">
                <a:solidFill>
                  <a:schemeClr val="bg1"/>
                </a:solidFill>
                <a:latin typeface="Dana" panose="00000500000000000000" pitchFamily="2" charset="-78"/>
                <a:cs typeface="Dana" panose="00000500000000000000" pitchFamily="2" charset="-78"/>
              </a:rPr>
              <a:t>استفاده </a:t>
            </a:r>
            <a:r>
              <a:rPr lang="fa-IR" dirty="0">
                <a:solidFill>
                  <a:schemeClr val="bg1"/>
                </a:solidFill>
                <a:latin typeface="Dana" panose="00000500000000000000" pitchFamily="2" charset="-78"/>
                <a:cs typeface="Dana" panose="00000500000000000000" pitchFamily="2" charset="-78"/>
              </a:rPr>
              <a:t>می‌شوند را نیز به شما معرفی کنیم. این ابزارها که توسط یک محیط مشترک (</a:t>
            </a:r>
            <a:r>
              <a:rPr lang="fa-IR" dirty="0" smtClean="0">
                <a:solidFill>
                  <a:schemeClr val="bg1"/>
                </a:solidFill>
                <a:latin typeface="Dana" panose="00000500000000000000" pitchFamily="2" charset="-78"/>
                <a:cs typeface="Dana" panose="00000500000000000000" pitchFamily="2" charset="-78"/>
              </a:rPr>
              <a:t>مرورگر</a:t>
            </a:r>
            <a:r>
              <a:rPr lang="fa-IR" baseline="30000" dirty="0" smtClean="0">
                <a:solidFill>
                  <a:schemeClr val="bg1"/>
                </a:solidFill>
                <a:latin typeface="Dana" panose="00000500000000000000" pitchFamily="2" charset="-78"/>
                <a:cs typeface="Dana" panose="00000500000000000000" pitchFamily="2" charset="-78"/>
              </a:rPr>
              <a:t>۱</a:t>
            </a:r>
            <a:r>
              <a:rPr lang="fa-IR" dirty="0" smtClean="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اجرا می‌شوند، همگی زیرمجموعه‌های نرم‌افزار </a:t>
            </a:r>
            <a:r>
              <a:rPr lang="en-US" dirty="0">
                <a:solidFill>
                  <a:schemeClr val="accent6"/>
                </a:solidFill>
                <a:latin typeface="Dana" panose="00000500000000000000" pitchFamily="2" charset="-78"/>
                <a:cs typeface="Dana" panose="00000500000000000000" pitchFamily="2" charset="-78"/>
              </a:rPr>
              <a:t>Google Drive</a:t>
            </a:r>
            <a:r>
              <a:rPr lang="fa-IR" dirty="0">
                <a:solidFill>
                  <a:schemeClr val="accent6"/>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هستند.</a:t>
            </a:r>
          </a:p>
          <a:p>
            <a:pPr algn="just" rtl="1">
              <a:lnSpc>
                <a:spcPct val="150000"/>
              </a:lnSpc>
            </a:pPr>
            <a:r>
              <a:rPr lang="fa-IR" dirty="0">
                <a:solidFill>
                  <a:schemeClr val="bg1"/>
                </a:solidFill>
                <a:latin typeface="Dana" panose="00000500000000000000" pitchFamily="2" charset="-78"/>
                <a:cs typeface="Dana" panose="00000500000000000000" pitchFamily="2" charset="-78"/>
              </a:rPr>
              <a:t>برای دسترسی به محیط </a:t>
            </a:r>
            <a:r>
              <a:rPr lang="en-US" dirty="0">
                <a:solidFill>
                  <a:schemeClr val="bg1"/>
                </a:solidFill>
                <a:latin typeface="Dana" panose="00000500000000000000" pitchFamily="2" charset="-78"/>
                <a:cs typeface="Dana" panose="00000500000000000000" pitchFamily="2" charset="-78"/>
              </a:rPr>
              <a:t> Google Drive)</a:t>
            </a:r>
            <a:r>
              <a:rPr lang="fa-IR" dirty="0">
                <a:solidFill>
                  <a:schemeClr val="bg1"/>
                </a:solidFill>
                <a:latin typeface="Dana" panose="00000500000000000000" pitchFamily="2" charset="-78"/>
                <a:cs typeface="Dana" panose="00000500000000000000" pitchFamily="2" charset="-78"/>
              </a:rPr>
              <a:t>با فرض این‌که قبلا یک اکانت</a:t>
            </a:r>
            <a:r>
              <a:rPr lang="en-US" dirty="0">
                <a:solidFill>
                  <a:schemeClr val="bg1"/>
                </a:solidFill>
                <a:latin typeface="Dana" panose="00000500000000000000" pitchFamily="2" charset="-78"/>
                <a:cs typeface="Dana" panose="00000500000000000000" pitchFamily="2" charset="-78"/>
              </a:rPr>
              <a:t> Gmail </a:t>
            </a:r>
            <a:r>
              <a:rPr lang="fa-IR" dirty="0">
                <a:solidFill>
                  <a:schemeClr val="bg1"/>
                </a:solidFill>
                <a:latin typeface="Dana" panose="00000500000000000000" pitchFamily="2" charset="-78"/>
                <a:cs typeface="Dana" panose="00000500000000000000" pitchFamily="2" charset="-78"/>
              </a:rPr>
              <a:t>ساخته‌اید) از آدرس </a:t>
            </a:r>
            <a:r>
              <a:rPr lang="en-US" dirty="0">
                <a:solidFill>
                  <a:schemeClr val="accent6"/>
                </a:solidFill>
                <a:latin typeface="Dana" panose="00000500000000000000" pitchFamily="2" charset="-78"/>
                <a:cs typeface="Dana" panose="00000500000000000000" pitchFamily="2" charset="-78"/>
              </a:rPr>
              <a:t>drive.google.com</a:t>
            </a:r>
            <a:r>
              <a:rPr lang="fa-IR" dirty="0">
                <a:solidFill>
                  <a:schemeClr val="bg1"/>
                </a:solidFill>
                <a:latin typeface="Dana" panose="00000500000000000000" pitchFamily="2" charset="-78"/>
                <a:cs typeface="Dana" panose="00000500000000000000" pitchFamily="2" charset="-78"/>
              </a:rPr>
              <a:t> استفاده کنید که با ورود به این آدرس، صفحه‌ی زیر را مشاهده خواهید کرد:</a:t>
            </a:r>
            <a:r>
              <a:rPr lang="en-US" dirty="0">
                <a:solidFill>
                  <a:schemeClr val="bg1"/>
                </a:solidFill>
                <a:latin typeface="Dana" panose="00000500000000000000" pitchFamily="2" charset="-78"/>
                <a:cs typeface="Dana" panose="00000500000000000000" pitchFamily="2" charset="-78"/>
              </a:rPr>
              <a:t> </a:t>
            </a:r>
            <a:endParaRPr lang="fa-IR" dirty="0">
              <a:solidFill>
                <a:schemeClr val="bg1"/>
              </a:solidFill>
              <a:latin typeface="Dana" panose="00000500000000000000" pitchFamily="2" charset="-78"/>
              <a:cs typeface="Dana" panose="00000500000000000000" pitchFamily="2" charset="-78"/>
            </a:endParaRP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75662" y="327428"/>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گوگل‌داک و دوستان</a:t>
            </a:r>
          </a:p>
        </p:txBody>
      </p:sp>
      <p:pic>
        <p:nvPicPr>
          <p:cNvPr id="1026" name="Picture 2">
            <a:extLst>
              <a:ext uri="{FF2B5EF4-FFF2-40B4-BE49-F238E27FC236}">
                <a16:creationId xmlns:a16="http://schemas.microsoft.com/office/drawing/2014/main" id="{6EF9247C-9301-4ABF-89AE-3E1944945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400" y="2690755"/>
            <a:ext cx="5693392" cy="170619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392475" y="1029461"/>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nchor="ctr"/>
          <a:lstStyle/>
          <a:p>
            <a:r>
              <a:rPr lang="en-US" dirty="0" smtClean="0"/>
              <a:t>1- browser</a:t>
            </a:r>
            <a:endParaRPr lang="en-US" dirty="0"/>
          </a:p>
        </p:txBody>
      </p:sp>
    </p:spTree>
    <p:extLst>
      <p:ext uri="{BB962C8B-B14F-4D97-AF65-F5344CB8AC3E}">
        <p14:creationId xmlns:p14="http://schemas.microsoft.com/office/powerpoint/2010/main" val="465343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51621"/>
            <a:ext cx="7656618" cy="1384995"/>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در واقع،</a:t>
            </a:r>
            <a:r>
              <a:rPr lang="en-US" sz="1350" dirty="0">
                <a:solidFill>
                  <a:schemeClr val="bg1"/>
                </a:solidFill>
                <a:latin typeface="Dana" panose="00000500000000000000" pitchFamily="2" charset="-78"/>
                <a:cs typeface="Dana" panose="00000500000000000000" pitchFamily="2" charset="-78"/>
              </a:rPr>
              <a:t> Google Drive </a:t>
            </a:r>
            <a:r>
              <a:rPr lang="fa-IR" sz="1350" dirty="0">
                <a:solidFill>
                  <a:schemeClr val="bg1"/>
                </a:solidFill>
                <a:latin typeface="Dana" panose="00000500000000000000" pitchFamily="2" charset="-78"/>
                <a:cs typeface="Dana" panose="00000500000000000000" pitchFamily="2" charset="-78"/>
              </a:rPr>
              <a:t>فضای ذخیره‌سازی </a:t>
            </a:r>
            <a:r>
              <a:rPr lang="fa-IR" sz="1350" dirty="0" smtClean="0">
                <a:solidFill>
                  <a:schemeClr val="bg1"/>
                </a:solidFill>
                <a:latin typeface="Dana" panose="00000500000000000000" pitchFamily="2" charset="-78"/>
                <a:cs typeface="Dana" panose="00000500000000000000" pitchFamily="2" charset="-78"/>
              </a:rPr>
              <a:t>ابری است </a:t>
            </a:r>
            <a:r>
              <a:rPr lang="fa-IR" sz="1350" dirty="0">
                <a:solidFill>
                  <a:schemeClr val="bg1"/>
                </a:solidFill>
                <a:latin typeface="Dana" panose="00000500000000000000" pitchFamily="2" charset="-78"/>
                <a:cs typeface="Dana" panose="00000500000000000000" pitchFamily="2" charset="-78"/>
              </a:rPr>
              <a:t>که به شما اجازه‌ی ذخیره‌ی ۱۵ گیگابایت فایل را می‌دهد که می‌توانید در هر زمان با مراجعه به آن فایل‌های دلخواهی که در آن آپلود کرده‌اید را مشاهده کنید. (به علاوه‌ی ابزارهایی که قبل‌تر </a:t>
            </a:r>
            <a:r>
              <a:rPr lang="fa-IR" sz="1350" dirty="0" smtClean="0">
                <a:solidFill>
                  <a:schemeClr val="bg1"/>
                </a:solidFill>
                <a:latin typeface="Dana" panose="00000500000000000000" pitchFamily="2" charset="-78"/>
                <a:cs typeface="Dana" panose="00000500000000000000" pitchFamily="2" charset="-78"/>
              </a:rPr>
              <a:t>گفتیم)</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a:solidFill>
                  <a:schemeClr val="bg1"/>
                </a:solidFill>
                <a:latin typeface="Dana" panose="00000500000000000000" pitchFamily="2" charset="-78"/>
                <a:cs typeface="Dana" panose="00000500000000000000" pitchFamily="2" charset="-78"/>
              </a:rPr>
              <a:t>حال، با کلیک بر روی دکمه‌ی </a:t>
            </a:r>
            <a:r>
              <a:rPr lang="en-US" sz="1350" dirty="0">
                <a:solidFill>
                  <a:schemeClr val="bg1"/>
                </a:solidFill>
                <a:latin typeface="Dana" panose="00000500000000000000" pitchFamily="2" charset="-78"/>
                <a:cs typeface="Dana" panose="00000500000000000000" pitchFamily="2" charset="-78"/>
              </a:rPr>
              <a:t>new، </a:t>
            </a:r>
            <a:r>
              <a:rPr lang="fa-IR" sz="1350" dirty="0">
                <a:solidFill>
                  <a:schemeClr val="bg1"/>
                </a:solidFill>
                <a:latin typeface="Dana" panose="00000500000000000000" pitchFamily="2" charset="-78"/>
                <a:cs typeface="Dana" panose="00000500000000000000" pitchFamily="2" charset="-78"/>
              </a:rPr>
              <a:t>گزینه‌های زیر را خواهید دید:</a:t>
            </a:r>
          </a:p>
        </p:txBody>
      </p:sp>
      <p:pic>
        <p:nvPicPr>
          <p:cNvPr id="2050" name="Picture 2">
            <a:extLst>
              <a:ext uri="{FF2B5EF4-FFF2-40B4-BE49-F238E27FC236}">
                <a16:creationId xmlns:a16="http://schemas.microsoft.com/office/drawing/2014/main" id="{D5932A5B-5035-4017-ADB2-B9AC98EE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09" y="1178420"/>
            <a:ext cx="3479099" cy="31517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2D16EF2-4F6C-4B5A-8D52-C5DD1CDAB390}"/>
              </a:ext>
            </a:extLst>
          </p:cNvPr>
          <p:cNvSpPr txBox="1"/>
          <p:nvPr/>
        </p:nvSpPr>
        <p:spPr>
          <a:xfrm>
            <a:off x="4041377" y="1557416"/>
            <a:ext cx="4348922" cy="3208571"/>
          </a:xfrm>
          <a:prstGeom prst="rect">
            <a:avLst/>
          </a:prstGeom>
          <a:noFill/>
        </p:spPr>
        <p:txBody>
          <a:bodyPr wrap="square" rtlCol="0" anchor="ctr">
            <a:spAutoFit/>
          </a:bodyPr>
          <a:lstStyle/>
          <a:p>
            <a:pPr algn="just" rtl="1">
              <a:lnSpc>
                <a:spcPct val="150000"/>
              </a:lnSpc>
            </a:pPr>
            <a:r>
              <a:rPr lang="fa-IR" sz="1350" dirty="0">
                <a:solidFill>
                  <a:schemeClr val="bg1"/>
                </a:solidFill>
                <a:latin typeface="Dana" panose="00000500000000000000" pitchFamily="2" charset="-78"/>
                <a:cs typeface="Dana" panose="00000500000000000000" pitchFamily="2" charset="-78"/>
              </a:rPr>
              <a:t>از این لیست ابزارهای قابل مشاهده، با ابزار </a:t>
            </a:r>
            <a:r>
              <a:rPr lang="en-US" sz="1350" dirty="0">
                <a:solidFill>
                  <a:schemeClr val="bg1"/>
                </a:solidFill>
                <a:latin typeface="Dana" panose="00000500000000000000" pitchFamily="2" charset="-78"/>
                <a:cs typeface="Dana" panose="00000500000000000000" pitchFamily="2" charset="-78"/>
              </a:rPr>
              <a:t> Docs</a:t>
            </a:r>
            <a:r>
              <a:rPr lang="fa-IR" sz="1350" dirty="0">
                <a:solidFill>
                  <a:schemeClr val="bg1"/>
                </a:solidFill>
                <a:latin typeface="Dana" panose="00000500000000000000" pitchFamily="2" charset="-78"/>
                <a:cs typeface="Dana" panose="00000500000000000000" pitchFamily="2" charset="-78"/>
              </a:rPr>
              <a:t>می‌توانید فایل‌های </a:t>
            </a:r>
            <a:r>
              <a:rPr lang="en-US" sz="1350" dirty="0">
                <a:solidFill>
                  <a:schemeClr val="bg1"/>
                </a:solidFill>
                <a:latin typeface="Dana" panose="00000500000000000000" pitchFamily="2" charset="-78"/>
                <a:cs typeface="Dana" panose="00000500000000000000" pitchFamily="2" charset="-78"/>
              </a:rPr>
              <a:t>Word، </a:t>
            </a:r>
            <a:r>
              <a:rPr lang="fa-IR" sz="1350" dirty="0">
                <a:solidFill>
                  <a:schemeClr val="bg1"/>
                </a:solidFill>
                <a:latin typeface="Dana" panose="00000500000000000000" pitchFamily="2" charset="-78"/>
                <a:cs typeface="Dana" panose="00000500000000000000" pitchFamily="2" charset="-78"/>
              </a:rPr>
              <a:t>با ابزار </a:t>
            </a:r>
            <a:r>
              <a:rPr lang="en-US" sz="1350" dirty="0">
                <a:solidFill>
                  <a:schemeClr val="bg1"/>
                </a:solidFill>
                <a:latin typeface="Dana" panose="00000500000000000000" pitchFamily="2" charset="-78"/>
                <a:cs typeface="Dana" panose="00000500000000000000" pitchFamily="2" charset="-78"/>
              </a:rPr>
              <a:t>Sheets</a:t>
            </a:r>
            <a:r>
              <a:rPr lang="fa-IR" sz="1350" dirty="0">
                <a:solidFill>
                  <a:schemeClr val="bg1"/>
                </a:solidFill>
                <a:latin typeface="Dana" panose="00000500000000000000" pitchFamily="2" charset="-78"/>
                <a:cs typeface="Dana" panose="00000500000000000000" pitchFamily="2" charset="-78"/>
              </a:rPr>
              <a:t> فایل‌های </a:t>
            </a:r>
            <a:r>
              <a:rPr lang="en-US" sz="1350" dirty="0">
                <a:solidFill>
                  <a:schemeClr val="bg1"/>
                </a:solidFill>
                <a:latin typeface="Dana" panose="00000500000000000000" pitchFamily="2" charset="-78"/>
                <a:cs typeface="Dana" panose="00000500000000000000" pitchFamily="2" charset="-78"/>
              </a:rPr>
              <a:t>Excel</a:t>
            </a:r>
            <a:r>
              <a:rPr lang="fa-IR" sz="1350" dirty="0">
                <a:solidFill>
                  <a:schemeClr val="bg1"/>
                </a:solidFill>
                <a:latin typeface="Dana" panose="00000500000000000000" pitchFamily="2" charset="-78"/>
                <a:cs typeface="Dana" panose="00000500000000000000" pitchFamily="2" charset="-78"/>
              </a:rPr>
              <a:t> و با ابزار</a:t>
            </a:r>
            <a:r>
              <a:rPr lang="en-US" sz="1350" dirty="0">
                <a:solidFill>
                  <a:schemeClr val="bg1"/>
                </a:solidFill>
                <a:latin typeface="Dana" panose="00000500000000000000" pitchFamily="2" charset="-78"/>
                <a:cs typeface="Dana" panose="00000500000000000000" pitchFamily="2" charset="-78"/>
              </a:rPr>
              <a:t> Slides </a:t>
            </a:r>
            <a:r>
              <a:rPr lang="fa-IR" sz="1350" dirty="0" smtClean="0">
                <a:solidFill>
                  <a:schemeClr val="bg1"/>
                </a:solidFill>
                <a:latin typeface="Dana" panose="00000500000000000000" pitchFamily="2" charset="-78"/>
                <a:cs typeface="Dana" panose="00000500000000000000" pitchFamily="2" charset="-78"/>
              </a:rPr>
              <a:t> فایل‌های </a:t>
            </a:r>
            <a:r>
              <a:rPr lang="en-US" sz="1350" dirty="0" err="1">
                <a:solidFill>
                  <a:schemeClr val="bg1"/>
                </a:solidFill>
                <a:latin typeface="Dana" panose="00000500000000000000" pitchFamily="2" charset="-78"/>
                <a:cs typeface="Dana" panose="00000500000000000000" pitchFamily="2" charset="-78"/>
              </a:rPr>
              <a:t>Powerpoint</a:t>
            </a:r>
            <a:r>
              <a:rPr lang="fa-IR" sz="1350" dirty="0">
                <a:solidFill>
                  <a:schemeClr val="bg1"/>
                </a:solidFill>
                <a:latin typeface="Dana" panose="00000500000000000000" pitchFamily="2" charset="-78"/>
                <a:cs typeface="Dana" panose="00000500000000000000" pitchFamily="2" charset="-78"/>
              </a:rPr>
              <a:t> را بسازید و یا ویرایش کنید. (البته ممکن است هنگام آپلود خود این ابزارها تغییرات بسیار جزئی‌ای در فایل‌ها ایجاد کنند که نگران آن‌ها </a:t>
            </a:r>
            <a:r>
              <a:rPr lang="fa-IR" sz="1350" dirty="0" smtClean="0">
                <a:solidFill>
                  <a:schemeClr val="bg1"/>
                </a:solidFill>
                <a:latin typeface="Dana" panose="00000500000000000000" pitchFamily="2" charset="-78"/>
                <a:cs typeface="Dana" panose="00000500000000000000" pitchFamily="2" charset="-78"/>
              </a:rPr>
              <a:t>نباشید)</a:t>
            </a:r>
            <a:r>
              <a:rPr lang="en-US" sz="1350" dirty="0" smtClean="0">
                <a:solidFill>
                  <a:schemeClr val="bg1"/>
                </a:solidFill>
                <a:latin typeface="Dana" panose="00000500000000000000" pitchFamily="2" charset="-78"/>
                <a:cs typeface="Dana" panose="00000500000000000000" pitchFamily="2" charset="-78"/>
              </a:rPr>
              <a:t>.</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 </a:t>
            </a:r>
            <a:r>
              <a:rPr lang="fa-IR" sz="1350" dirty="0">
                <a:solidFill>
                  <a:schemeClr val="bg1"/>
                </a:solidFill>
                <a:latin typeface="Dana" panose="00000500000000000000" pitchFamily="2" charset="-78"/>
                <a:cs typeface="Dana" panose="00000500000000000000" pitchFamily="2" charset="-78"/>
              </a:rPr>
              <a:t>ابزار </a:t>
            </a:r>
            <a:r>
              <a:rPr lang="en-US" sz="1350" dirty="0">
                <a:solidFill>
                  <a:schemeClr val="bg1"/>
                </a:solidFill>
                <a:latin typeface="Dana" panose="00000500000000000000" pitchFamily="2" charset="-78"/>
                <a:cs typeface="Dana" panose="00000500000000000000" pitchFamily="2" charset="-78"/>
              </a:rPr>
              <a:t>Forms</a:t>
            </a:r>
            <a:r>
              <a:rPr lang="fa-IR" sz="1350" dirty="0">
                <a:solidFill>
                  <a:schemeClr val="bg1"/>
                </a:solidFill>
                <a:latin typeface="Dana" panose="00000500000000000000" pitchFamily="2" charset="-78"/>
                <a:cs typeface="Dana" panose="00000500000000000000" pitchFamily="2" charset="-78"/>
              </a:rPr>
              <a:t> می‌توانید انواع مختلف نظرسنجی را </a:t>
            </a:r>
            <a:r>
              <a:rPr lang="fa-IR" sz="1350" dirty="0" smtClean="0">
                <a:solidFill>
                  <a:schemeClr val="bg1"/>
                </a:solidFill>
                <a:latin typeface="Dana" panose="00000500000000000000" pitchFamily="2" charset="-78"/>
                <a:cs typeface="Dana" panose="00000500000000000000" pitchFamily="2" charset="-78"/>
              </a:rPr>
              <a:t>بسازید</a:t>
            </a:r>
            <a:r>
              <a:rPr lang="en-US" sz="1350" dirty="0" smtClean="0">
                <a:solidFill>
                  <a:schemeClr val="bg1"/>
                </a:solidFill>
                <a:latin typeface="Dana" panose="00000500000000000000" pitchFamily="2" charset="-78"/>
                <a:cs typeface="Dana" panose="00000500000000000000" pitchFamily="2" charset="-78"/>
              </a:rPr>
              <a:t>.</a:t>
            </a:r>
            <a:endParaRPr lang="fa-IR" sz="135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fa-IR" sz="1350" dirty="0">
                <a:solidFill>
                  <a:schemeClr val="bg1"/>
                </a:solidFill>
                <a:latin typeface="Dana" panose="00000500000000000000" pitchFamily="2" charset="-78"/>
                <a:cs typeface="Dana" panose="00000500000000000000" pitchFamily="2" charset="-78"/>
              </a:rPr>
              <a:t> </a:t>
            </a:r>
            <a:r>
              <a:rPr lang="en-US" sz="1350" dirty="0" smtClean="0">
                <a:solidFill>
                  <a:schemeClr val="bg1"/>
                </a:solidFill>
                <a:latin typeface="Dana" panose="00000500000000000000" pitchFamily="2" charset="-78"/>
                <a:cs typeface="Dana" panose="00000500000000000000" pitchFamily="2" charset="-78"/>
              </a:rPr>
              <a:t>Sites</a:t>
            </a:r>
            <a:r>
              <a:rPr lang="fa-IR" sz="1350" dirty="0" smtClean="0">
                <a:solidFill>
                  <a:schemeClr val="bg1"/>
                </a:solidFill>
                <a:latin typeface="Dana" panose="00000500000000000000" pitchFamily="2" charset="-78"/>
                <a:cs typeface="Dana" panose="00000500000000000000" pitchFamily="2" charset="-78"/>
              </a:rPr>
              <a:t> می‌توانید </a:t>
            </a:r>
            <a:r>
              <a:rPr lang="fa-IR" sz="1350" dirty="0">
                <a:solidFill>
                  <a:schemeClr val="bg1"/>
                </a:solidFill>
                <a:latin typeface="Dana" panose="00000500000000000000" pitchFamily="2" charset="-78"/>
                <a:cs typeface="Dana" panose="00000500000000000000" pitchFamily="2" charset="-78"/>
              </a:rPr>
              <a:t>سایت‌هایی برای خودتان ایجاد </a:t>
            </a:r>
            <a:r>
              <a:rPr lang="fa-IR" sz="1350" dirty="0" smtClean="0">
                <a:solidFill>
                  <a:schemeClr val="bg1"/>
                </a:solidFill>
                <a:latin typeface="Dana" panose="00000500000000000000" pitchFamily="2" charset="-78"/>
                <a:cs typeface="Dana" panose="00000500000000000000" pitchFamily="2" charset="-78"/>
              </a:rPr>
              <a:t>کنید.</a:t>
            </a:r>
          </a:p>
          <a:p>
            <a:pPr algn="just" rtl="1">
              <a:lnSpc>
                <a:spcPct val="150000"/>
              </a:lnSpc>
            </a:pPr>
            <a:r>
              <a:rPr lang="fa-IR" sz="1350" dirty="0" smtClean="0">
                <a:solidFill>
                  <a:schemeClr val="bg1"/>
                </a:solidFill>
                <a:latin typeface="Dana" panose="00000500000000000000" pitchFamily="2" charset="-78"/>
                <a:cs typeface="Dana" panose="00000500000000000000" pitchFamily="2" charset="-78"/>
              </a:rPr>
              <a:t>با</a:t>
            </a:r>
            <a:r>
              <a:rPr lang="en-US" sz="1350" dirty="0" smtClean="0">
                <a:solidFill>
                  <a:schemeClr val="bg1"/>
                </a:solidFill>
                <a:latin typeface="Dana" panose="00000500000000000000" pitchFamily="2" charset="-78"/>
                <a:cs typeface="Dana" panose="00000500000000000000" pitchFamily="2" charset="-78"/>
              </a:rPr>
              <a:t> </a:t>
            </a:r>
            <a:r>
              <a:rPr lang="en-US" sz="1350" dirty="0">
                <a:solidFill>
                  <a:schemeClr val="bg1"/>
                </a:solidFill>
                <a:latin typeface="Dana" panose="00000500000000000000" pitchFamily="2" charset="-78"/>
                <a:cs typeface="Dana" panose="00000500000000000000" pitchFamily="2" charset="-78"/>
              </a:rPr>
              <a:t>Apps Script </a:t>
            </a:r>
            <a:r>
              <a:rPr lang="fa-IR" sz="1350" dirty="0">
                <a:solidFill>
                  <a:schemeClr val="bg1"/>
                </a:solidFill>
                <a:latin typeface="Dana" panose="00000500000000000000" pitchFamily="2" charset="-78"/>
                <a:cs typeface="Dana" panose="00000500000000000000" pitchFamily="2" charset="-78"/>
              </a:rPr>
              <a:t>می‌توانید پروسه‌ی ساخت و ویرایش تعداد زیادی از فایل‌های موجود در</a:t>
            </a:r>
            <a:r>
              <a:rPr lang="en-US" sz="1350" dirty="0">
                <a:solidFill>
                  <a:schemeClr val="bg1"/>
                </a:solidFill>
                <a:latin typeface="Dana" panose="00000500000000000000" pitchFamily="2" charset="-78"/>
                <a:cs typeface="Dana" panose="00000500000000000000" pitchFamily="2" charset="-78"/>
              </a:rPr>
              <a:t> Google Drive</a:t>
            </a:r>
            <a:r>
              <a:rPr lang="fa-IR" sz="1350" dirty="0">
                <a:solidFill>
                  <a:schemeClr val="bg1"/>
                </a:solidFill>
                <a:latin typeface="Dana" panose="00000500000000000000" pitchFamily="2" charset="-78"/>
                <a:cs typeface="Dana" panose="00000500000000000000" pitchFamily="2" charset="-78"/>
              </a:rPr>
              <a:t> خود را با زدن اسکریپت‌هایی به زبان </a:t>
            </a:r>
            <a:r>
              <a:rPr lang="en-US" sz="1350" dirty="0">
                <a:solidFill>
                  <a:schemeClr val="bg1"/>
                </a:solidFill>
                <a:latin typeface="Dana" panose="00000500000000000000" pitchFamily="2" charset="-78"/>
                <a:cs typeface="Dana" panose="00000500000000000000" pitchFamily="2" charset="-78"/>
              </a:rPr>
              <a:t>JavaScript</a:t>
            </a:r>
            <a:r>
              <a:rPr lang="fa-IR" sz="1350" dirty="0">
                <a:solidFill>
                  <a:schemeClr val="bg1"/>
                </a:solidFill>
                <a:latin typeface="Dana" panose="00000500000000000000" pitchFamily="2" charset="-78"/>
                <a:cs typeface="Dana" panose="00000500000000000000" pitchFamily="2" charset="-78"/>
              </a:rPr>
              <a:t> اتوماتیک </a:t>
            </a:r>
            <a:r>
              <a:rPr lang="fa-IR" sz="1350" dirty="0" smtClean="0">
                <a:solidFill>
                  <a:schemeClr val="bg1"/>
                </a:solidFill>
                <a:latin typeface="Dana" panose="00000500000000000000" pitchFamily="2" charset="-78"/>
                <a:cs typeface="Dana" panose="00000500000000000000" pitchFamily="2" charset="-78"/>
              </a:rPr>
              <a:t>کنید.</a:t>
            </a:r>
            <a:endParaRPr lang="fa-IR" sz="135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390299" y="35308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Google Shape;6918;p49"/>
          <p:cNvSpPr/>
          <p:nvPr/>
        </p:nvSpPr>
        <p:spPr>
          <a:xfrm>
            <a:off x="8390299" y="1267790"/>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02;p45"/>
          <p:cNvSpPr/>
          <p:nvPr/>
        </p:nvSpPr>
        <p:spPr>
          <a:xfrm>
            <a:off x="8467436" y="1806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8467436" y="32980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4802;p45"/>
          <p:cNvSpPr/>
          <p:nvPr/>
        </p:nvSpPr>
        <p:spPr>
          <a:xfrm>
            <a:off x="8467435" y="36232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8467435" y="3948467"/>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2697743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216270"/>
            <a:ext cx="7625399" cy="3416320"/>
          </a:xfrm>
          <a:prstGeom prst="rect">
            <a:avLst/>
          </a:prstGeom>
          <a:noFill/>
        </p:spPr>
        <p:txBody>
          <a:bodyPr wrap="square" rtlCol="0" anchor="ctr">
            <a:spAutoFit/>
          </a:body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Drawings</a:t>
            </a:r>
            <a:r>
              <a:rPr lang="fa-IR" sz="1600" dirty="0" smtClean="0">
                <a:solidFill>
                  <a:schemeClr val="bg1"/>
                </a:solidFill>
                <a:latin typeface="Dana" panose="00000500000000000000" pitchFamily="2" charset="-78"/>
                <a:cs typeface="Dana" panose="00000500000000000000" pitchFamily="2" charset="-78"/>
              </a:rPr>
              <a:t> ابزاری </a:t>
            </a:r>
            <a:r>
              <a:rPr lang="fa-IR" sz="1600" dirty="0">
                <a:solidFill>
                  <a:schemeClr val="bg1"/>
                </a:solidFill>
                <a:latin typeface="Dana" panose="00000500000000000000" pitchFamily="2" charset="-78"/>
                <a:cs typeface="Dana" panose="00000500000000000000" pitchFamily="2" charset="-78"/>
              </a:rPr>
              <a:t>مشابه </a:t>
            </a:r>
            <a:r>
              <a:rPr lang="fa-IR" sz="1600" dirty="0" smtClean="0">
                <a:solidFill>
                  <a:schemeClr val="bg1"/>
                </a:solidFill>
                <a:latin typeface="Dana" panose="00000500000000000000" pitchFamily="2" charset="-78"/>
                <a:cs typeface="Dana" panose="00000500000000000000" pitchFamily="2" charset="-78"/>
              </a:rPr>
              <a:t>با</a:t>
            </a:r>
            <a:r>
              <a:rPr lang="en-US" sz="1600" dirty="0" smtClean="0">
                <a:solidFill>
                  <a:schemeClr val="bg1"/>
                </a:solidFill>
                <a:latin typeface="Dana" panose="00000500000000000000" pitchFamily="2" charset="-78"/>
                <a:cs typeface="Dana" panose="00000500000000000000" pitchFamily="2" charset="-78"/>
              </a:rPr>
              <a:t>Paint </a:t>
            </a:r>
            <a:r>
              <a:rPr lang="fa-IR" sz="1600" dirty="0" smtClean="0">
                <a:solidFill>
                  <a:schemeClr val="bg1"/>
                </a:solidFill>
                <a:latin typeface="Dana" panose="00000500000000000000" pitchFamily="2" charset="-78"/>
                <a:cs typeface="Dana" panose="00000500000000000000" pitchFamily="2" charset="-78"/>
              </a:rPr>
              <a:t> ویندوز است.</a:t>
            </a: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و</a:t>
            </a:r>
            <a:r>
              <a:rPr lang="en-US" sz="1600" dirty="0" err="1" smtClean="0">
                <a:solidFill>
                  <a:schemeClr val="bg1"/>
                </a:solidFill>
                <a:latin typeface="Dana" panose="00000500000000000000" pitchFamily="2" charset="-78"/>
                <a:cs typeface="Dana" panose="00000500000000000000" pitchFamily="2" charset="-78"/>
              </a:rPr>
              <a:t>Jamboard</a:t>
            </a:r>
            <a:r>
              <a:rPr lang="en-US" sz="1600" dirty="0" smtClean="0">
                <a:solidFill>
                  <a:schemeClr val="bg1"/>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 نیز </a:t>
            </a:r>
            <a:r>
              <a:rPr lang="fa-IR" sz="1600" dirty="0">
                <a:solidFill>
                  <a:schemeClr val="bg1"/>
                </a:solidFill>
                <a:latin typeface="Dana" panose="00000500000000000000" pitchFamily="2" charset="-78"/>
                <a:cs typeface="Dana" panose="00000500000000000000" pitchFamily="2" charset="-78"/>
              </a:rPr>
              <a:t>ابزاری مشابه با تخته‌سفیدهای </a:t>
            </a:r>
            <a:r>
              <a:rPr lang="fa-IR" sz="1600" dirty="0" smtClean="0">
                <a:solidFill>
                  <a:schemeClr val="bg1"/>
                </a:solidFill>
                <a:latin typeface="Dana" panose="00000500000000000000" pitchFamily="2" charset="-78"/>
                <a:cs typeface="Dana" panose="00000500000000000000" pitchFamily="2" charset="-78"/>
              </a:rPr>
              <a:t>سامانه‌ی</a:t>
            </a:r>
            <a:r>
              <a:rPr lang="en-US" sz="1600" dirty="0" smtClean="0">
                <a:solidFill>
                  <a:schemeClr val="bg1"/>
                </a:solidFill>
                <a:latin typeface="Dana" panose="00000500000000000000" pitchFamily="2" charset="-78"/>
                <a:cs typeface="Dana" panose="00000500000000000000" pitchFamily="2" charset="-78"/>
              </a:rPr>
              <a:t>BBB </a:t>
            </a:r>
            <a:r>
              <a:rPr lang="fa-IR" sz="1600" dirty="0" smtClean="0">
                <a:solidFill>
                  <a:schemeClr val="bg1"/>
                </a:solidFill>
                <a:latin typeface="Dana" panose="00000500000000000000" pitchFamily="2" charset="-78"/>
                <a:cs typeface="Dana" panose="00000500000000000000" pitchFamily="2" charset="-78"/>
              </a:rPr>
              <a:t> ارائه </a:t>
            </a:r>
            <a:r>
              <a:rPr lang="fa-IR" sz="1600" dirty="0">
                <a:solidFill>
                  <a:schemeClr val="bg1"/>
                </a:solidFill>
                <a:latin typeface="Dana" panose="00000500000000000000" pitchFamily="2" charset="-78"/>
                <a:cs typeface="Dana" panose="00000500000000000000" pitchFamily="2" charset="-78"/>
              </a:rPr>
              <a:t>می‌‌دهد</a:t>
            </a:r>
            <a:r>
              <a:rPr lang="fa-IR" sz="1600" dirty="0" smtClean="0">
                <a:solidFill>
                  <a:schemeClr val="bg1"/>
                </a:solidFill>
                <a:latin typeface="Dana" panose="00000500000000000000" pitchFamily="2" charset="-78"/>
                <a:cs typeface="Dana" panose="00000500000000000000" pitchFamily="2" charset="-78"/>
              </a:rPr>
              <a:t>.</a:t>
            </a:r>
          </a:p>
          <a:p>
            <a:pPr algn="just" rtl="1">
              <a:lnSpc>
                <a:spcPct val="150000"/>
              </a:lnSpc>
            </a:pPr>
            <a:endParaRPr lang="fa-IR"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دسترسی مستقیم به این ابزارها نیز می‌توانید از آدرس‌هایی </a:t>
            </a:r>
            <a:r>
              <a:rPr lang="fa-IR" sz="1600" dirty="0" smtClean="0">
                <a:solidFill>
                  <a:schemeClr val="bg1"/>
                </a:solidFill>
                <a:latin typeface="Dana" panose="00000500000000000000" pitchFamily="2" charset="-78"/>
                <a:cs typeface="Dana" panose="00000500000000000000" pitchFamily="2" charset="-78"/>
              </a:rPr>
              <a:t>همچون </a:t>
            </a:r>
            <a:r>
              <a:rPr lang="fa-IR" sz="1600" dirty="0">
                <a:solidFill>
                  <a:schemeClr val="bg1"/>
                </a:solidFill>
                <a:latin typeface="Dana" panose="00000500000000000000" pitchFamily="2" charset="-78"/>
                <a:cs typeface="Dana" panose="00000500000000000000" pitchFamily="2" charset="-78"/>
              </a:rPr>
              <a:t>آدرس‌های زیر استفاده کنید:</a:t>
            </a:r>
          </a:p>
          <a:p>
            <a:pPr algn="just">
              <a:lnSpc>
                <a:spcPct val="150000"/>
              </a:lnSpc>
            </a:pPr>
            <a:r>
              <a:rPr lang="en-US" sz="1600" u="sng" dirty="0" smtClean="0">
                <a:solidFill>
                  <a:schemeClr val="bg1"/>
                </a:solidFill>
                <a:latin typeface="Dana" panose="00000500000000000000" pitchFamily="2" charset="-78"/>
                <a:cs typeface="Dana" panose="00000500000000000000" pitchFamily="2" charset="-78"/>
              </a:rPr>
              <a:t>docs.google.com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Sheets.google.com</a:t>
            </a:r>
            <a:r>
              <a:rPr lang="en-US" sz="1600" dirty="0" smtClean="0">
                <a:solidFill>
                  <a:schemeClr val="bg1"/>
                </a:solidFill>
                <a:latin typeface="Dana" panose="00000500000000000000" pitchFamily="2" charset="-78"/>
                <a:cs typeface="Dana" panose="00000500000000000000" pitchFamily="2" charset="-78"/>
              </a:rPr>
              <a:t> - </a:t>
            </a:r>
            <a:r>
              <a:rPr lang="en-US" sz="1600" u="sng" dirty="0" smtClean="0">
                <a:solidFill>
                  <a:schemeClr val="bg1"/>
                </a:solidFill>
                <a:latin typeface="Dana" panose="00000500000000000000" pitchFamily="2" charset="-78"/>
                <a:cs typeface="Dana" panose="00000500000000000000" pitchFamily="2" charset="-78"/>
              </a:rPr>
              <a:t>Slides.google.com</a:t>
            </a:r>
            <a:r>
              <a:rPr lang="en-US" sz="1600" dirty="0">
                <a:solidFill>
                  <a:schemeClr val="bg1"/>
                </a:solidFill>
                <a:latin typeface="Dana" panose="00000500000000000000" pitchFamily="2" charset="-78"/>
                <a:cs typeface="Dana" panose="00000500000000000000" pitchFamily="2" charset="-78"/>
              </a:rPr>
              <a:t> </a:t>
            </a:r>
            <a:r>
              <a:rPr lang="en-US" sz="1600" dirty="0" smtClean="0">
                <a:solidFill>
                  <a:schemeClr val="bg1"/>
                </a:solidFill>
                <a:latin typeface="Dana" panose="00000500000000000000" pitchFamily="2" charset="-78"/>
                <a:cs typeface="Dana" panose="00000500000000000000" pitchFamily="2" charset="-78"/>
              </a:rPr>
              <a:t>- </a:t>
            </a:r>
            <a:r>
              <a:rPr lang="en-US" sz="1600" u="sng" dirty="0" smtClean="0">
                <a:solidFill>
                  <a:schemeClr val="bg1"/>
                </a:solidFill>
                <a:latin typeface="Dana" panose="00000500000000000000" pitchFamily="2" charset="-78"/>
                <a:cs typeface="Dana" panose="00000500000000000000" pitchFamily="2" charset="-78"/>
              </a:rPr>
              <a:t>Forms.google.com</a:t>
            </a:r>
            <a:endParaRPr lang="en-US" sz="1600" u="sng" dirty="0">
              <a:solidFill>
                <a:schemeClr val="bg1"/>
              </a:solidFill>
              <a:latin typeface="Dana" panose="00000500000000000000" pitchFamily="2" charset="-78"/>
              <a:cs typeface="Dana" panose="00000500000000000000" pitchFamily="2" charset="-78"/>
            </a:endParaRPr>
          </a:p>
          <a:p>
            <a:pPr algn="just" rtl="1">
              <a:lnSpc>
                <a:spcPct val="150000"/>
              </a:lnSpc>
            </a:pPr>
            <a:endParaRPr lang="en-US" sz="1600" dirty="0" smtClean="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آموزش ویدیویی یادگیری با برخی از این ابزارها هم می‌تونید به آدرس‌های زیر مراجعه کنید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sp>
        <p:nvSpPr>
          <p:cNvPr id="4" name="Google Shape;4802;p45"/>
          <p:cNvSpPr/>
          <p:nvPr/>
        </p:nvSpPr>
        <p:spPr>
          <a:xfrm>
            <a:off x="8412765" y="453714"/>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4802;p45"/>
          <p:cNvSpPr/>
          <p:nvPr/>
        </p:nvSpPr>
        <p:spPr>
          <a:xfrm>
            <a:off x="8412765" y="885215"/>
            <a:ext cx="138379" cy="93217"/>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 name="Google Shape;4800;p45"/>
          <p:cNvGrpSpPr/>
          <p:nvPr/>
        </p:nvGrpSpPr>
        <p:grpSpPr>
          <a:xfrm>
            <a:off x="8361257" y="1460716"/>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 name="TextBox 9">
            <a:extLst>
              <a:ext uri="{FF2B5EF4-FFF2-40B4-BE49-F238E27FC236}">
                <a16:creationId xmlns:a16="http://schemas.microsoft.com/office/drawing/2014/main" id="{075985C1-8026-43BE-90A1-745A4B415652}"/>
              </a:ext>
            </a:extLst>
          </p:cNvPr>
          <p:cNvSpPr txBox="1"/>
          <p:nvPr/>
        </p:nvSpPr>
        <p:spPr>
          <a:xfrm>
            <a:off x="3772799" y="3398261"/>
            <a:ext cx="2635201" cy="646331"/>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b2n.ir/m92560</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460636" y="3373512"/>
            <a:ext cx="2312163"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Docs - </a:t>
            </a:r>
            <a:r>
              <a:rPr lang="en-US" dirty="0" err="1" smtClean="0">
                <a:solidFill>
                  <a:srgbClr val="0E2A47"/>
                </a:solidFill>
              </a:rPr>
              <a:t>youtube</a:t>
            </a:r>
            <a:endParaRPr lang="en-US" dirty="0">
              <a:solidFill>
                <a:srgbClr val="0E2A47"/>
              </a:solidFill>
            </a:endParaRP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1031058" y="3361171"/>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TextBox 15">
            <a:extLst>
              <a:ext uri="{FF2B5EF4-FFF2-40B4-BE49-F238E27FC236}">
                <a16:creationId xmlns:a16="http://schemas.microsoft.com/office/drawing/2014/main" id="{1A14DF8C-3B5E-42FD-883D-A53BB24D03C3}"/>
              </a:ext>
            </a:extLst>
          </p:cNvPr>
          <p:cNvSpPr txBox="1"/>
          <p:nvPr/>
        </p:nvSpPr>
        <p:spPr>
          <a:xfrm>
            <a:off x="3769230" y="3906496"/>
            <a:ext cx="2391455" cy="646331"/>
          </a:xfrm>
          <a:prstGeom prst="rect">
            <a:avLst/>
          </a:prstGeom>
          <a:noFill/>
        </p:spPr>
        <p:txBody>
          <a:bodyPr wrap="square" rtlCol="0">
            <a:spAutoFit/>
          </a:bodyPr>
          <a:lstStyle/>
          <a:p>
            <a:r>
              <a:rPr lang="en-US" sz="1800" dirty="0">
                <a:latin typeface="Arial" panose="020B0604020202020204" pitchFamily="34" charset="0"/>
                <a:hlinkClick r:id="rId4"/>
              </a:rPr>
              <a:t>https://</a:t>
            </a:r>
            <a:r>
              <a:rPr lang="en-US" sz="1800" dirty="0" smtClean="0">
                <a:latin typeface="Arial" panose="020B0604020202020204" pitchFamily="34" charset="0"/>
                <a:hlinkClick r:id="rId4"/>
              </a:rPr>
              <a:t>b2n.ir/a06101</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7" name="Google Shape;398;p26">
            <a:hlinkClick r:id="rId5"/>
            <a:extLst>
              <a:ext uri="{FF2B5EF4-FFF2-40B4-BE49-F238E27FC236}">
                <a16:creationId xmlns:a16="http://schemas.microsoft.com/office/drawing/2014/main" id="{A0D5389A-9151-43D0-B308-4174D38735AE}"/>
              </a:ext>
            </a:extLst>
          </p:cNvPr>
          <p:cNvSpPr/>
          <p:nvPr/>
        </p:nvSpPr>
        <p:spPr>
          <a:xfrm>
            <a:off x="1460637" y="3872969"/>
            <a:ext cx="231216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Sheets - </a:t>
            </a:r>
            <a:r>
              <a:rPr lang="en-US" dirty="0" err="1" smtClean="0">
                <a:solidFill>
                  <a:srgbClr val="0E2A47"/>
                </a:solidFill>
              </a:rPr>
              <a:t>youtube</a:t>
            </a:r>
            <a:endParaRPr lang="en-US" dirty="0">
              <a:solidFill>
                <a:srgbClr val="0E2A47"/>
              </a:solidFill>
            </a:endParaRPr>
          </a:p>
        </p:txBody>
      </p:sp>
      <p:grpSp>
        <p:nvGrpSpPr>
          <p:cNvPr id="18" name="Group 17">
            <a:extLst>
              <a:ext uri="{FF2B5EF4-FFF2-40B4-BE49-F238E27FC236}">
                <a16:creationId xmlns:a16="http://schemas.microsoft.com/office/drawing/2014/main" id="{FC8BFD30-1A57-4CD6-A318-E34F7711C2A7}"/>
              </a:ext>
            </a:extLst>
          </p:cNvPr>
          <p:cNvGrpSpPr/>
          <p:nvPr/>
        </p:nvGrpSpPr>
        <p:grpSpPr>
          <a:xfrm>
            <a:off x="1031058" y="3860628"/>
            <a:ext cx="373368" cy="375166"/>
            <a:chOff x="383988" y="2894540"/>
            <a:chExt cx="314875" cy="320323"/>
          </a:xfrm>
          <a:solidFill>
            <a:srgbClr val="48FFD5"/>
          </a:solidFill>
        </p:grpSpPr>
        <p:sp>
          <p:nvSpPr>
            <p:cNvPr id="19"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0"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1"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22" name="TextBox 21">
            <a:extLst>
              <a:ext uri="{FF2B5EF4-FFF2-40B4-BE49-F238E27FC236}">
                <a16:creationId xmlns:a16="http://schemas.microsoft.com/office/drawing/2014/main" id="{AECA96FD-1902-4FDE-8CE8-31F6D74F236A}"/>
              </a:ext>
            </a:extLst>
          </p:cNvPr>
          <p:cNvSpPr txBox="1"/>
          <p:nvPr/>
        </p:nvSpPr>
        <p:spPr>
          <a:xfrm>
            <a:off x="3769228" y="4360122"/>
            <a:ext cx="2271867" cy="646331"/>
          </a:xfrm>
          <a:prstGeom prst="rect">
            <a:avLst/>
          </a:prstGeom>
          <a:noFill/>
        </p:spPr>
        <p:txBody>
          <a:bodyPr wrap="square" rtlCol="0">
            <a:spAutoFit/>
          </a:bodyPr>
          <a:lstStyle/>
          <a:p>
            <a:r>
              <a:rPr lang="en-US" sz="1800" dirty="0">
                <a:latin typeface="Arial" panose="020B0604020202020204" pitchFamily="34" charset="0"/>
                <a:hlinkClick r:id="rId6"/>
              </a:rPr>
              <a:t>https://</a:t>
            </a:r>
            <a:r>
              <a:rPr lang="en-US" sz="1800" dirty="0" smtClean="0">
                <a:latin typeface="Arial" panose="020B0604020202020204" pitchFamily="34" charset="0"/>
                <a:hlinkClick r:id="rId6"/>
              </a:rPr>
              <a:t>b2n.ir/y35744</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23" name="Google Shape;398;p26">
            <a:hlinkClick r:id="rId7"/>
            <a:extLst>
              <a:ext uri="{FF2B5EF4-FFF2-40B4-BE49-F238E27FC236}">
                <a16:creationId xmlns:a16="http://schemas.microsoft.com/office/drawing/2014/main" id="{D7FD6DF5-8087-4434-8085-1A6D93A57C20}"/>
              </a:ext>
            </a:extLst>
          </p:cNvPr>
          <p:cNvSpPr/>
          <p:nvPr/>
        </p:nvSpPr>
        <p:spPr>
          <a:xfrm>
            <a:off x="1460636" y="4334272"/>
            <a:ext cx="230859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Google </a:t>
            </a:r>
            <a:r>
              <a:rPr lang="en-US" dirty="0" smtClean="0">
                <a:solidFill>
                  <a:srgbClr val="0E2A47"/>
                </a:solidFill>
              </a:rPr>
              <a:t>Slides - </a:t>
            </a:r>
            <a:r>
              <a:rPr lang="en-US" dirty="0" err="1" smtClean="0">
                <a:solidFill>
                  <a:srgbClr val="0E2A47"/>
                </a:solidFill>
              </a:rPr>
              <a:t>youtube</a:t>
            </a:r>
            <a:endParaRPr lang="en-US" dirty="0">
              <a:solidFill>
                <a:srgbClr val="0E2A47"/>
              </a:solidFill>
            </a:endParaRPr>
          </a:p>
        </p:txBody>
      </p:sp>
      <p:grpSp>
        <p:nvGrpSpPr>
          <p:cNvPr id="24" name="Group 23">
            <a:extLst>
              <a:ext uri="{FF2B5EF4-FFF2-40B4-BE49-F238E27FC236}">
                <a16:creationId xmlns:a16="http://schemas.microsoft.com/office/drawing/2014/main" id="{4820BB75-DF0C-4414-9994-CD4B529A3C0A}"/>
              </a:ext>
            </a:extLst>
          </p:cNvPr>
          <p:cNvGrpSpPr/>
          <p:nvPr/>
        </p:nvGrpSpPr>
        <p:grpSpPr>
          <a:xfrm>
            <a:off x="1031058" y="4342533"/>
            <a:ext cx="373368" cy="375166"/>
            <a:chOff x="383988" y="2894540"/>
            <a:chExt cx="314875" cy="320323"/>
          </a:xfrm>
          <a:solidFill>
            <a:srgbClr val="48FFD5"/>
          </a:solidFill>
        </p:grpSpPr>
        <p:sp>
          <p:nvSpPr>
            <p:cNvPr id="25"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6"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7"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28" name="Google Shape;4800;p45"/>
          <p:cNvGrpSpPr/>
          <p:nvPr/>
        </p:nvGrpSpPr>
        <p:grpSpPr>
          <a:xfrm>
            <a:off x="8361257" y="2883747"/>
            <a:ext cx="350734" cy="357171"/>
            <a:chOff x="1492675" y="4992125"/>
            <a:chExt cx="481825" cy="481825"/>
          </a:xfrm>
        </p:grpSpPr>
        <p:sp>
          <p:nvSpPr>
            <p:cNvPr id="2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171806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213833"/>
            <a:ext cx="7654441" cy="1477328"/>
          </a:xfrm>
          <a:prstGeom prst="rect">
            <a:avLst/>
          </a:prstGeom>
          <a:noFill/>
        </p:spPr>
        <p:txBody>
          <a:bodyPr wrap="square" rtlCol="0" anchor="ctr">
            <a:spAutoFit/>
          </a:bodyPr>
          <a:lstStyle/>
          <a:p>
            <a:pPr algn="just" rtl="1">
              <a:lnSpc>
                <a:spcPct val="150000"/>
              </a:lnSpc>
            </a:pPr>
            <a:r>
              <a:rPr lang="fa-IR" sz="1500" dirty="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a:t>
            </a:r>
            <a:r>
              <a:rPr lang="fa-IR" sz="1500" dirty="0" smtClean="0">
                <a:solidFill>
                  <a:schemeClr val="bg1"/>
                </a:solidFill>
                <a:latin typeface="Dana" panose="00000500000000000000" pitchFamily="2" charset="-78"/>
                <a:cs typeface="Dana" panose="00000500000000000000" pitchFamily="2" charset="-78"/>
              </a:rPr>
              <a:t>مانند اکسیژن، یک عنصر حیاتی هست! جواب بسیاری از سوالات را می‌توان با جست‌وجوی صحیح در سایت‌ها یافت و هم‌چنین به سادگی از آموزش‌های رایگان بهره برد.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تعدادی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از این سایت‌ها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را در ادامه با </a:t>
            </a:r>
            <a:r>
              <a:rPr lang="fa-IR" sz="1500" dirty="0">
                <a:solidFill>
                  <a:schemeClr val="bg1"/>
                </a:solidFill>
                <a:latin typeface="Dana" panose="00000500000000000000" pitchFamily="2" charset="-78"/>
                <a:cs typeface="Dana" panose="00000500000000000000" pitchFamily="2" charset="-78"/>
                <a:sym typeface="Wingdings" panose="05000000000000000000" pitchFamily="2" charset="2"/>
              </a:rPr>
              <a:t>هم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می‌بینیم. شما نیز بعد از کارگاه، بیش‌تر آن‌ها را بررسی کنید.</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72825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https://www.w3schools.com</a:t>
            </a:r>
            <a:r>
              <a:rPr lang="en-US" sz="1800" b="0" i="0" u="none" strike="noStrike" dirty="0" smtClean="0">
                <a:solidFill>
                  <a:srgbClr val="000000"/>
                </a:solidFill>
                <a:effectLst/>
                <a:latin typeface="Arial" panose="020B0604020202020204" pitchFamily="34" charset="0"/>
                <a:hlinkClick r:id="rId3"/>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3"/>
            <a:extLst>
              <a:ext uri="{FF2B5EF4-FFF2-40B4-BE49-F238E27FC236}">
                <a16:creationId xmlns:a16="http://schemas.microsoft.com/office/drawing/2014/main" id="{0B80E822-423B-4513-8253-C134CE233171}"/>
              </a:ext>
            </a:extLst>
          </p:cNvPr>
          <p:cNvSpPr/>
          <p:nvPr/>
        </p:nvSpPr>
        <p:spPr>
          <a:xfrm>
            <a:off x="1165437" y="270350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691160"/>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3227707"/>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https://www.coursera.org</a:t>
            </a:r>
            <a:r>
              <a:rPr lang="en-US" sz="1800" b="0" i="0" u="none" strike="noStrike" dirty="0" smtClean="0">
                <a:solidFill>
                  <a:srgbClr val="000000"/>
                </a:solidFill>
                <a:effectLst/>
                <a:latin typeface="Arial" panose="020B0604020202020204" pitchFamily="34" charset="0"/>
                <a:hlinkClick r:id="rId4"/>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4"/>
            <a:extLst>
              <a:ext uri="{FF2B5EF4-FFF2-40B4-BE49-F238E27FC236}">
                <a16:creationId xmlns:a16="http://schemas.microsoft.com/office/drawing/2014/main" id="{A0D5389A-9151-43D0-B308-4174D38735AE}"/>
              </a:ext>
            </a:extLst>
          </p:cNvPr>
          <p:cNvSpPr/>
          <p:nvPr/>
        </p:nvSpPr>
        <p:spPr>
          <a:xfrm>
            <a:off x="1165437" y="3202958"/>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3190617"/>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689010"/>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https://www.udemy.com</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5"/>
            <a:extLst>
              <a:ext uri="{FF2B5EF4-FFF2-40B4-BE49-F238E27FC236}">
                <a16:creationId xmlns:a16="http://schemas.microsoft.com/office/drawing/2014/main" id="{D7FD6DF5-8087-4434-8085-1A6D93A57C20}"/>
              </a:ext>
            </a:extLst>
          </p:cNvPr>
          <p:cNvSpPr/>
          <p:nvPr/>
        </p:nvSpPr>
        <p:spPr>
          <a:xfrm>
            <a:off x="1165437" y="3664261"/>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651920"/>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4157598"/>
            <a:ext cx="5569724" cy="646331"/>
          </a:xfrm>
          <a:prstGeom prst="rect">
            <a:avLst/>
          </a:prstGeom>
          <a:noFill/>
        </p:spPr>
        <p:txBody>
          <a:bodyPr wrap="square" rtlCol="0">
            <a:spAutoFit/>
          </a:bodyPr>
          <a:lstStyle/>
          <a:p>
            <a:r>
              <a:rPr lang="en-US" sz="1800" dirty="0" smtClean="0">
                <a:latin typeface="Arial" panose="020B0604020202020204" pitchFamily="34" charset="0"/>
                <a:hlinkClick r:id="rId6"/>
              </a:rPr>
              <a:t>https://www.tutorialspoint.com/index.html</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hlinkClick r:id="rId6"/>
            <a:extLst>
              <a:ext uri="{FF2B5EF4-FFF2-40B4-BE49-F238E27FC236}">
                <a16:creationId xmlns:a16="http://schemas.microsoft.com/office/drawing/2014/main" id="{F7235736-9BC4-4311-AAD3-626D896367F3}"/>
              </a:ext>
            </a:extLst>
          </p:cNvPr>
          <p:cNvSpPr/>
          <p:nvPr/>
        </p:nvSpPr>
        <p:spPr>
          <a:xfrm>
            <a:off x="1183201" y="413284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4120508"/>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396023" y="1333267"/>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 name="TextBox 52">
            <a:extLst>
              <a:ext uri="{FF2B5EF4-FFF2-40B4-BE49-F238E27FC236}">
                <a16:creationId xmlns:a16="http://schemas.microsoft.com/office/drawing/2014/main" id="{D912F2A4-6A53-4224-90C2-5E814C40EE78}"/>
              </a:ext>
            </a:extLst>
          </p:cNvPr>
          <p:cNvSpPr txBox="1"/>
          <p:nvPr/>
        </p:nvSpPr>
        <p:spPr>
          <a:xfrm>
            <a:off x="1258957" y="429996"/>
            <a:ext cx="6201459" cy="707886"/>
          </a:xfrm>
          <a:prstGeom prst="rect">
            <a:avLst/>
          </a:prstGeom>
          <a:noFill/>
        </p:spPr>
        <p:txBody>
          <a:bodyPr wrap="square">
            <a:spAutoFit/>
          </a:bodyPr>
          <a:lstStyle/>
          <a:p>
            <a:pPr algn="ctr" rtl="1"/>
            <a:r>
              <a:rPr lang="fa-IR" sz="4000" b="0" i="0" u="none" strike="noStrike" dirty="0" smtClean="0">
                <a:solidFill>
                  <a:schemeClr val="bg1"/>
                </a:solidFill>
                <a:effectLst/>
                <a:latin typeface="Lalezar" panose="00000500000000000000" pitchFamily="2" charset="-78"/>
                <a:cs typeface="Lalezar" panose="00000500000000000000" pitchFamily="2" charset="-78"/>
              </a:rPr>
              <a:t>بخش </a:t>
            </a:r>
            <a:r>
              <a:rPr lang="fa-IR" sz="4000" dirty="0" smtClean="0">
                <a:solidFill>
                  <a:schemeClr val="bg1"/>
                </a:solidFill>
                <a:latin typeface="Lalezar" panose="00000500000000000000" pitchFamily="2" charset="-78"/>
                <a:cs typeface="Lalezar" panose="00000500000000000000" pitchFamily="2" charset="-78"/>
              </a:rPr>
              <a:t>چهارم</a:t>
            </a:r>
            <a:r>
              <a:rPr lang="fa-IR" sz="4000" b="0" i="0" u="none" strike="noStrike" dirty="0" smtClean="0">
                <a:solidFill>
                  <a:schemeClr val="bg1"/>
                </a:solidFill>
                <a:effectLst/>
                <a:latin typeface="Lalezar" panose="00000500000000000000" pitchFamily="2" charset="-78"/>
                <a:cs typeface="Lalezar" panose="00000500000000000000" pitchFamily="2" charset="-78"/>
              </a:rPr>
              <a:t>: </a:t>
            </a:r>
            <a:r>
              <a:rPr lang="fa-IR" sz="4000" dirty="0" smtClean="0">
                <a:solidFill>
                  <a:schemeClr val="bg1"/>
                </a:solidFill>
                <a:latin typeface="Lalezar" panose="00000500000000000000" pitchFamily="2" charset="-78"/>
                <a:cs typeface="Lalezar" panose="00000500000000000000" pitchFamily="2" charset="-78"/>
              </a:rPr>
              <a:t>سایت‌های </a:t>
            </a:r>
            <a:r>
              <a:rPr lang="fa-IR" sz="4000" dirty="0">
                <a:solidFill>
                  <a:schemeClr val="bg1"/>
                </a:solidFill>
                <a:latin typeface="Lalezar" panose="00000500000000000000" pitchFamily="2" charset="-78"/>
                <a:cs typeface="Lalezar" panose="00000500000000000000" pitchFamily="2" charset="-78"/>
              </a:rPr>
              <a:t>مفید</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54" name="Google Shape;4591;p45"/>
          <p:cNvGrpSpPr/>
          <p:nvPr/>
        </p:nvGrpSpPr>
        <p:grpSpPr>
          <a:xfrm>
            <a:off x="7189981" y="494939"/>
            <a:ext cx="540869" cy="530856"/>
            <a:chOff x="5049725" y="2027900"/>
            <a:chExt cx="481750" cy="481850"/>
          </a:xfrm>
        </p:grpSpPr>
        <p:sp>
          <p:nvSpPr>
            <p:cNvPr id="55"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387733"/>
            <a:ext cx="7654440" cy="438582"/>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بسیاری از سوالات در حوزه‌های مختلف کامپیوتر قبلا در این سایت پاسخ داده شده‌است:</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98860" y="1925842"/>
            <a:ext cx="2855067"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r>
              <a:rPr lang="en-US" sz="1800" b="0" i="0" u="none" strike="noStrike" dirty="0" smtClean="0">
                <a:solidFill>
                  <a:srgbClr val="000000"/>
                </a:solidFill>
                <a:effectLst/>
                <a:latin typeface="Arial" panose="020B0604020202020204" pitchFamily="34" charset="0"/>
                <a:hlinkClick r:id="rId2"/>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200964" y="1901093"/>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71385" y="1888752"/>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110810" y="3228979"/>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hlinkClick r:id="rId3"/>
            <a:extLst>
              <a:ext uri="{FF2B5EF4-FFF2-40B4-BE49-F238E27FC236}">
                <a16:creationId xmlns:a16="http://schemas.microsoft.com/office/drawing/2014/main" id="{A0D5389A-9151-43D0-B308-4174D38735AE}"/>
              </a:ext>
            </a:extLst>
          </p:cNvPr>
          <p:cNvSpPr/>
          <p:nvPr/>
        </p:nvSpPr>
        <p:spPr>
          <a:xfrm>
            <a:off x="1212914" y="320423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83335" y="3191889"/>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110810" y="3701168"/>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hlinkClick r:id="rId4"/>
            <a:extLst>
              <a:ext uri="{FF2B5EF4-FFF2-40B4-BE49-F238E27FC236}">
                <a16:creationId xmlns:a16="http://schemas.microsoft.com/office/drawing/2014/main" id="{D7FD6DF5-8087-4434-8085-1A6D93A57C20}"/>
              </a:ext>
            </a:extLst>
          </p:cNvPr>
          <p:cNvSpPr/>
          <p:nvPr/>
        </p:nvSpPr>
        <p:spPr>
          <a:xfrm>
            <a:off x="1212914" y="3665533"/>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83335" y="3653192"/>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735858" y="2407059"/>
            <a:ext cx="7654440" cy="784830"/>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سایت‌های زیر برای نگهداری کدها، برنامه‌ها، پروژه‌های متن‌باز و مدیریت آن‌ها مورد استفاده قرار می‌گیرند. در ترم‌های آینده اهمیت استفاده از آن‌ها را بهتر درک خواهید کرد.</a:t>
            </a:r>
            <a:endParaRPr lang="fa-IR" sz="1500" dirty="0">
              <a:solidFill>
                <a:schemeClr val="bg1"/>
              </a:solidFill>
              <a:latin typeface="Dana" panose="00000500000000000000" pitchFamily="2" charset="-78"/>
              <a:cs typeface="Dana" panose="00000500000000000000" pitchFamily="2" charset="-78"/>
            </a:endParaRPr>
          </a:p>
        </p:txBody>
      </p:sp>
      <p:grpSp>
        <p:nvGrpSpPr>
          <p:cNvPr id="24" name="Google Shape;4727;p45"/>
          <p:cNvGrpSpPr/>
          <p:nvPr/>
        </p:nvGrpSpPr>
        <p:grpSpPr>
          <a:xfrm>
            <a:off x="8390298" y="1492788"/>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86743" y="2522167"/>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 name="TextBox 44">
            <a:extLst>
              <a:ext uri="{FF2B5EF4-FFF2-40B4-BE49-F238E27FC236}">
                <a16:creationId xmlns:a16="http://schemas.microsoft.com/office/drawing/2014/main" id="{D3FA53B1-D933-4928-84F6-4AF9DC1013E4}"/>
              </a:ext>
            </a:extLst>
          </p:cNvPr>
          <p:cNvSpPr txBox="1"/>
          <p:nvPr/>
        </p:nvSpPr>
        <p:spPr>
          <a:xfrm>
            <a:off x="3093046" y="466999"/>
            <a:ext cx="5569724" cy="64633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5"/>
              </a:rPr>
              <a:t>https://www.geeksforgeeks.org</a:t>
            </a:r>
            <a:r>
              <a:rPr lang="en-US" sz="1800" b="0" i="0" u="none" strike="noStrike" dirty="0" smtClean="0">
                <a:solidFill>
                  <a:srgbClr val="000000"/>
                </a:solidFill>
                <a:effectLst/>
                <a:latin typeface="Arial" panose="020B0604020202020204" pitchFamily="34" charset="0"/>
                <a:hlinkClick r:id="rId5"/>
              </a:rPr>
              <a:t>/</a:t>
            </a:r>
            <a:endParaRPr lang="en-US" sz="1800" b="0" i="0" u="none" strike="noStrike" dirty="0" smtClean="0">
              <a:solidFill>
                <a:srgbClr val="000000"/>
              </a:solidFill>
              <a:effectLst/>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46" name="Google Shape;398;p26">
            <a:hlinkClick r:id="rId5"/>
            <a:extLst>
              <a:ext uri="{FF2B5EF4-FFF2-40B4-BE49-F238E27FC236}">
                <a16:creationId xmlns:a16="http://schemas.microsoft.com/office/drawing/2014/main" id="{0170D597-56B4-4BB2-A845-C855CC563063}"/>
              </a:ext>
            </a:extLst>
          </p:cNvPr>
          <p:cNvSpPr/>
          <p:nvPr/>
        </p:nvSpPr>
        <p:spPr>
          <a:xfrm>
            <a:off x="1195150" y="44225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7" name="Group 46">
            <a:extLst>
              <a:ext uri="{FF2B5EF4-FFF2-40B4-BE49-F238E27FC236}">
                <a16:creationId xmlns:a16="http://schemas.microsoft.com/office/drawing/2014/main" id="{7F01F4D4-7A96-47E9-8675-E7A3B8A2F225}"/>
              </a:ext>
            </a:extLst>
          </p:cNvPr>
          <p:cNvGrpSpPr/>
          <p:nvPr/>
        </p:nvGrpSpPr>
        <p:grpSpPr>
          <a:xfrm>
            <a:off x="765571" y="429909"/>
            <a:ext cx="373368" cy="375166"/>
            <a:chOff x="383988" y="2894540"/>
            <a:chExt cx="314875" cy="320323"/>
          </a:xfrm>
          <a:solidFill>
            <a:srgbClr val="48FFD5"/>
          </a:solidFill>
        </p:grpSpPr>
        <p:sp>
          <p:nvSpPr>
            <p:cNvPr id="50"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1"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2"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53" name="TextBox 52">
            <a:extLst>
              <a:ext uri="{FF2B5EF4-FFF2-40B4-BE49-F238E27FC236}">
                <a16:creationId xmlns:a16="http://schemas.microsoft.com/office/drawing/2014/main" id="{D3FA53B1-D933-4928-84F6-4AF9DC1013E4}"/>
              </a:ext>
            </a:extLst>
          </p:cNvPr>
          <p:cNvSpPr txBox="1"/>
          <p:nvPr/>
        </p:nvSpPr>
        <p:spPr>
          <a:xfrm>
            <a:off x="3093046" y="935944"/>
            <a:ext cx="5569724" cy="646331"/>
          </a:xfrm>
          <a:prstGeom prst="rect">
            <a:avLst/>
          </a:prstGeom>
          <a:noFill/>
        </p:spPr>
        <p:txBody>
          <a:bodyPr wrap="square" rtlCol="0">
            <a:spAutoFit/>
          </a:bodyPr>
          <a:lstStyle/>
          <a:p>
            <a:r>
              <a:rPr lang="en-US" sz="1800" dirty="0">
                <a:latin typeface="Arial" panose="020B0604020202020204" pitchFamily="34" charset="0"/>
                <a:hlinkClick r:id="rId6"/>
              </a:rPr>
              <a:t>https://www.edx.org</a:t>
            </a:r>
            <a:r>
              <a:rPr lang="en-US" sz="1800" dirty="0" smtClean="0">
                <a:latin typeface="Arial" panose="020B0604020202020204" pitchFamily="34" charset="0"/>
                <a:hlinkClick r:id="rId6"/>
              </a:rPr>
              <a:t>/</a:t>
            </a:r>
            <a:endParaRPr lang="en-US" sz="1800" dirty="0" smtClean="0">
              <a:latin typeface="Arial" panose="020B0604020202020204" pitchFamily="34" charset="0"/>
            </a:endParaRPr>
          </a:p>
          <a:p>
            <a:endParaRPr lang="en-US" sz="1800" dirty="0">
              <a:solidFill>
                <a:schemeClr val="bg1"/>
              </a:solidFill>
              <a:latin typeface="Dana" panose="00000500000000000000" pitchFamily="2" charset="-78"/>
              <a:cs typeface="Dana" panose="00000500000000000000" pitchFamily="2" charset="-78"/>
            </a:endParaRPr>
          </a:p>
        </p:txBody>
      </p:sp>
      <p:sp>
        <p:nvSpPr>
          <p:cNvPr id="54" name="Google Shape;398;p26">
            <a:hlinkClick r:id="rId5"/>
            <a:extLst>
              <a:ext uri="{FF2B5EF4-FFF2-40B4-BE49-F238E27FC236}">
                <a16:creationId xmlns:a16="http://schemas.microsoft.com/office/drawing/2014/main" id="{0170D597-56B4-4BB2-A845-C855CC563063}"/>
              </a:ext>
            </a:extLst>
          </p:cNvPr>
          <p:cNvSpPr/>
          <p:nvPr/>
        </p:nvSpPr>
        <p:spPr>
          <a:xfrm>
            <a:off x="1195150" y="911195"/>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smtClean="0">
                <a:solidFill>
                  <a:srgbClr val="0E2A47"/>
                </a:solidFill>
              </a:rPr>
              <a:t>Edx</a:t>
            </a:r>
            <a:endParaRPr lang="en-US" dirty="0">
              <a:solidFill>
                <a:srgbClr val="0E2A47"/>
              </a:solidFill>
            </a:endParaRPr>
          </a:p>
        </p:txBody>
      </p:sp>
      <p:grpSp>
        <p:nvGrpSpPr>
          <p:cNvPr id="55" name="Group 54">
            <a:extLst>
              <a:ext uri="{FF2B5EF4-FFF2-40B4-BE49-F238E27FC236}">
                <a16:creationId xmlns:a16="http://schemas.microsoft.com/office/drawing/2014/main" id="{7F01F4D4-7A96-47E9-8675-E7A3B8A2F225}"/>
              </a:ext>
            </a:extLst>
          </p:cNvPr>
          <p:cNvGrpSpPr/>
          <p:nvPr/>
        </p:nvGrpSpPr>
        <p:grpSpPr>
          <a:xfrm>
            <a:off x="765571" y="898854"/>
            <a:ext cx="373368" cy="375166"/>
            <a:chOff x="383988" y="2894540"/>
            <a:chExt cx="314875" cy="320323"/>
          </a:xfrm>
          <a:solidFill>
            <a:srgbClr val="48FFD5"/>
          </a:solidFill>
        </p:grpSpPr>
        <p:sp>
          <p:nvSpPr>
            <p:cNvPr id="56"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7"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58"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چرا ما از </a:t>
            </a:r>
            <a:r>
              <a:rPr lang="fa-IR" sz="1600" dirty="0" smtClean="0">
                <a:solidFill>
                  <a:schemeClr val="bg1"/>
                </a:solidFill>
                <a:latin typeface="Dana" panose="00000500000000000000" pitchFamily="2" charset="-78"/>
                <a:cs typeface="Dana" panose="00000500000000000000" pitchFamily="2" charset="-78"/>
              </a:rPr>
              <a:t>کامپیوترها </a:t>
            </a:r>
            <a:r>
              <a:rPr lang="fa-IR" sz="1600" dirty="0">
                <a:solidFill>
                  <a:schemeClr val="bg1"/>
                </a:solidFill>
                <a:latin typeface="Dana" panose="00000500000000000000" pitchFamily="2" charset="-78"/>
                <a:cs typeface="Dana" panose="00000500000000000000" pitchFamily="2" charset="-78"/>
              </a:rPr>
              <a:t>استفاده می‌کنیم؟ چه چیزی باعث شده تا کامپیوتر‌ها امروزه تبدیل به عضو جدایی ناپذیری از زندگی همه‌ی </a:t>
            </a:r>
            <a:r>
              <a:rPr lang="fa-IR" sz="1600" dirty="0" smtClean="0">
                <a:solidFill>
                  <a:schemeClr val="bg1"/>
                </a:solidFill>
                <a:latin typeface="Dana" panose="00000500000000000000" pitchFamily="2" charset="-78"/>
                <a:cs typeface="Dana" panose="00000500000000000000" pitchFamily="2" charset="-78"/>
              </a:rPr>
              <a:t>ما شده </a:t>
            </a:r>
            <a:r>
              <a:rPr lang="fa-IR" sz="1600" dirty="0">
                <a:solidFill>
                  <a:schemeClr val="bg1"/>
                </a:solidFill>
                <a:latin typeface="Dana" panose="00000500000000000000" pitchFamily="2" charset="-78"/>
                <a:cs typeface="Dana" panose="00000500000000000000" pitchFamily="2" charset="-78"/>
              </a:rPr>
              <a:t>باشند؟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a:t>
            </a:r>
            <a:r>
              <a:rPr lang="fa-IR" sz="1600" dirty="0" smtClean="0">
                <a:solidFill>
                  <a:schemeClr val="bg1"/>
                </a:solidFill>
                <a:latin typeface="Dana" panose="00000500000000000000" pitchFamily="2" charset="-78"/>
                <a:cs typeface="Dana" panose="00000500000000000000" pitchFamily="2" charset="-78"/>
              </a:rPr>
              <a:t>دانش خود بپردازد.</a:t>
            </a: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البته ذهن ما، شاید توانایی انجام بیلیون‌ها عملیات و پردازش را در سرعتی به </a:t>
            </a:r>
            <a:r>
              <a:rPr lang="fa-IR" sz="1600" dirty="0" smtClean="0">
                <a:solidFill>
                  <a:schemeClr val="bg1"/>
                </a:solidFill>
                <a:latin typeface="Dana" panose="00000500000000000000" pitchFamily="2" charset="-78"/>
                <a:cs typeface="Dana" panose="00000500000000000000" pitchFamily="2" charset="-78"/>
              </a:rPr>
              <a:t>اندازه‌ی </a:t>
            </a:r>
            <a:r>
              <a:rPr lang="fa-IR" sz="1600" dirty="0">
                <a:solidFill>
                  <a:schemeClr val="bg1"/>
                </a:solidFill>
                <a:latin typeface="Dana" panose="00000500000000000000" pitchFamily="2" charset="-78"/>
                <a:cs typeface="Dana" panose="00000500000000000000" pitchFamily="2" charset="-78"/>
              </a:rPr>
              <a:t>کامپیوتر نداشته باشد، اما آن‌چه واضح است این است که این وسیله‌ی شگفت‌انگیز در نهایت حاصل خلاقیت و ذهن بشر و ساخته دست اوست، پس آن‌چه برای ما قابل فهم و درک است چگونگی ساخت و پیشرفت کامپیوتر‌هاست.</a:t>
            </a: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 name="TextBox 16">
            <a:extLst>
              <a:ext uri="{FF2B5EF4-FFF2-40B4-BE49-F238E27FC236}">
                <a16:creationId xmlns:a16="http://schemas.microsoft.com/office/drawing/2014/main" id="{D912F2A4-6A53-4224-90C2-5E814C40EE78}"/>
              </a:ext>
            </a:extLst>
          </p:cNvPr>
          <p:cNvSpPr txBox="1"/>
          <p:nvPr/>
        </p:nvSpPr>
        <p:spPr>
          <a:xfrm>
            <a:off x="2301261" y="441766"/>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مقدمه</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735858" y="1176779"/>
            <a:ext cx="7654441" cy="2308324"/>
          </a:xfrm>
          <a:prstGeom prst="rect">
            <a:avLst/>
          </a:prstGeom>
          <a:noFill/>
        </p:spPr>
        <p:txBody>
          <a:bodyPr wrap="square" rtlCol="0" anchor="ctr">
            <a:spAutoFit/>
          </a:body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a:t>
            </a:r>
            <a:r>
              <a:rPr lang="fa-IR" sz="1600" dirty="0" smtClean="0">
                <a:solidFill>
                  <a:schemeClr val="bg1"/>
                </a:solidFill>
                <a:latin typeface="Dana" panose="00000500000000000000" pitchFamily="2" charset="-78"/>
                <a:cs typeface="Dana" panose="00000500000000000000" pitchFamily="2" charset="-78"/>
              </a:rPr>
              <a:t>مهارت‌هایی‌ست </a:t>
            </a:r>
            <a:r>
              <a:rPr lang="fa-IR" sz="1600" dirty="0">
                <a:solidFill>
                  <a:schemeClr val="bg1"/>
                </a:solidFill>
                <a:latin typeface="Dana" panose="00000500000000000000" pitchFamily="2" charset="-78"/>
                <a:cs typeface="Dana" panose="00000500000000000000" pitchFamily="2" charset="-78"/>
              </a:rPr>
              <a:t>که </a:t>
            </a:r>
            <a:r>
              <a:rPr lang="fa-IR" sz="1600" dirty="0" smtClean="0">
                <a:solidFill>
                  <a:schemeClr val="bg1"/>
                </a:solidFill>
                <a:latin typeface="Dana" panose="00000500000000000000" pitchFamily="2" charset="-78"/>
                <a:cs typeface="Dana" panose="00000500000000000000" pitchFamily="2" charset="-78"/>
              </a:rPr>
              <a:t>ما </a:t>
            </a:r>
            <a:r>
              <a:rPr lang="fa-IR" sz="1600" dirty="0">
                <a:solidFill>
                  <a:schemeClr val="bg1"/>
                </a:solidFill>
                <a:latin typeface="Dana" panose="00000500000000000000" pitchFamily="2" charset="-78"/>
                <a:cs typeface="Dana" panose="00000500000000000000" pitchFamily="2" charset="-78"/>
              </a:rPr>
              <a:t>به عنوان دانشجوی مهندسی کامپیوتر </a:t>
            </a:r>
            <a:r>
              <a:rPr lang="fa-IR" sz="1600" dirty="0" smtClean="0">
                <a:solidFill>
                  <a:schemeClr val="bg1"/>
                </a:solidFill>
                <a:latin typeface="Dana" panose="00000500000000000000" pitchFamily="2" charset="-78"/>
                <a:cs typeface="Dana" panose="00000500000000000000" pitchFamily="2" charset="-78"/>
              </a:rPr>
              <a:t>به شدت به آن نیاز داریم زیرا </a:t>
            </a:r>
            <a:r>
              <a:rPr lang="fa-IR" sz="1600" dirty="0">
                <a:solidFill>
                  <a:schemeClr val="bg1"/>
                </a:solidFill>
                <a:latin typeface="Dana" panose="00000500000000000000" pitchFamily="2" charset="-78"/>
                <a:cs typeface="Dana" panose="00000500000000000000" pitchFamily="2" charset="-78"/>
              </a:rPr>
              <a:t>خواه ناخواه زمان زیادی از روز و در ادامه زمان زیادی از </a:t>
            </a:r>
            <a:r>
              <a:rPr lang="fa-IR" sz="1600" dirty="0" smtClean="0">
                <a:solidFill>
                  <a:schemeClr val="bg1"/>
                </a:solidFill>
                <a:latin typeface="Dana" panose="00000500000000000000" pitchFamily="2" charset="-78"/>
                <a:cs typeface="Dana" panose="00000500000000000000" pitchFamily="2" charset="-78"/>
              </a:rPr>
              <a:t>عمرمان در حال کار با کامپیوتر و لپ‌تاپ‌ها هستیم. پس باید </a:t>
            </a:r>
            <a:r>
              <a:rPr lang="fa-IR" sz="1600" dirty="0">
                <a:solidFill>
                  <a:schemeClr val="bg1"/>
                </a:solidFill>
                <a:latin typeface="Dana" panose="00000500000000000000" pitchFamily="2" charset="-78"/>
                <a:cs typeface="Dana" panose="00000500000000000000" pitchFamily="2" charset="-78"/>
              </a:rPr>
              <a:t>مراقب این اصول باشیم تا هم از </a:t>
            </a:r>
            <a:r>
              <a:rPr lang="fa-IR" sz="1600" dirty="0" smtClean="0">
                <a:solidFill>
                  <a:schemeClr val="bg1"/>
                </a:solidFill>
                <a:latin typeface="Dana" panose="00000500000000000000" pitchFamily="2" charset="-78"/>
                <a:cs typeface="Dana" panose="00000500000000000000" pitchFamily="2" charset="-78"/>
              </a:rPr>
              <a:t>نشستن‌های زیاد آسیب </a:t>
            </a:r>
            <a:r>
              <a:rPr lang="fa-IR" sz="1600" dirty="0">
                <a:solidFill>
                  <a:schemeClr val="bg1"/>
                </a:solidFill>
                <a:latin typeface="Dana" panose="00000500000000000000" pitchFamily="2" charset="-78"/>
                <a:cs typeface="Dana" panose="00000500000000000000" pitchFamily="2" charset="-78"/>
              </a:rPr>
              <a:t>نبینیم و هم سرعت و بهره </a:t>
            </a:r>
            <a:r>
              <a:rPr lang="fa-IR" sz="1600" dirty="0" smtClean="0">
                <a:solidFill>
                  <a:schemeClr val="bg1"/>
                </a:solidFill>
                <a:latin typeface="Dana" panose="00000500000000000000" pitchFamily="2" charset="-78"/>
                <a:cs typeface="Dana" panose="00000500000000000000" pitchFamily="2" charset="-78"/>
              </a:rPr>
              <a:t>وری‌مان را زیاد کنیم.</a:t>
            </a:r>
            <a:endParaRPr lang="en-US" sz="1600" dirty="0">
              <a:solidFill>
                <a:schemeClr val="bg1"/>
              </a:solidFill>
              <a:latin typeface="Dana" panose="00000500000000000000" pitchFamily="2" charset="-78"/>
              <a:cs typeface="Dana" panose="00000500000000000000" pitchFamily="2" charset="-78"/>
            </a:endParaRPr>
          </a:p>
          <a:p>
            <a:pPr algn="just"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یادگیری 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hlinkClick r:id="rId2"/>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solidFill>
                  <a:schemeClr val="bg1"/>
                </a:solidFill>
                <a:latin typeface="Lalezar" panose="00000500000000000000" pitchFamily="2" charset="-78"/>
                <a:cs typeface="Lalezar" panose="00000500000000000000" pitchFamily="2" charset="-78"/>
              </a:rPr>
              <a:t>معرفی سایت 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90299" y="12691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a:solidFill>
                  <a:schemeClr val="accent6"/>
                </a:solidFill>
              </a:rPr>
              <a:t>;</a:t>
            </a:r>
          </a:p>
        </p:txBody>
      </p:sp>
    </p:spTree>
    <p:extLst>
      <p:ext uri="{BB962C8B-B14F-4D97-AF65-F5344CB8AC3E}">
        <p14:creationId xmlns:p14="http://schemas.microsoft.com/office/powerpoint/2010/main" val="15916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787" y="4385501"/>
            <a:ext cx="450505" cy="450506"/>
          </a:xfrm>
        </p:spPr>
        <p:txBody>
          <a:bodyPr/>
          <a:lstStyle/>
          <a:p>
            <a:fld id="{8E2CDA97-BFD5-45CA-9A96-1AD5B5B2566F}" type="slidenum">
              <a:rPr lang="en-US" smtClean="0"/>
              <a:pPr/>
              <a:t>5</a:t>
            </a:fld>
            <a:endParaRPr lang="en-US" dirty="0"/>
          </a:p>
        </p:txBody>
      </p:sp>
      <p:grpSp>
        <p:nvGrpSpPr>
          <p:cNvPr id="2" name="Group 1"/>
          <p:cNvGrpSpPr/>
          <p:nvPr/>
        </p:nvGrpSpPr>
        <p:grpSpPr>
          <a:xfrm>
            <a:off x="907865" y="2119491"/>
            <a:ext cx="5367397" cy="2613854"/>
            <a:chOff x="1741395" y="2083491"/>
            <a:chExt cx="5367397" cy="2613854"/>
          </a:xfrm>
        </p:grpSpPr>
        <p:sp>
          <p:nvSpPr>
            <p:cNvPr id="12" name="Freeform 11"/>
            <p:cNvSpPr/>
            <p:nvPr/>
          </p:nvSpPr>
          <p:spPr>
            <a:xfrm>
              <a:off x="1741395" y="20834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979034" y="29234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3307197" y="26226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862261" y="30355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4259696" y="24217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797953" y="30355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5697757" y="23005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492441" y="23871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695834" y="32510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5033509" y="30355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6606452" y="29234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6731143" y="31867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6734606" y="33044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6562193" y="33044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6716984" y="36532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6565000" y="36540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53494" y="3816792"/>
              <a:ext cx="755298" cy="307777"/>
            </a:xfrm>
            <a:prstGeom prst="rect">
              <a:avLst/>
            </a:prstGeom>
            <a:noFill/>
          </p:spPr>
          <p:txBody>
            <a:bodyPr wrap="square" rtlCol="0">
              <a:spAutoFit/>
            </a:bodyPr>
            <a:lstStyle/>
            <a:p>
              <a:pPr algn="ctr"/>
              <a:r>
                <a:rPr lang="en-US" b="1" dirty="0">
                  <a:solidFill>
                    <a:schemeClr val="accent6"/>
                  </a:solidFill>
                </a:rPr>
                <a:t>user</a:t>
              </a:r>
            </a:p>
          </p:txBody>
        </p:sp>
      </p:gr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722188" y="1389365"/>
            <a:ext cx="7673922" cy="495110"/>
          </a:xfrm>
        </p:spPr>
        <p:txBody>
          <a:bodyPr anchor="ct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این </a:t>
            </a:r>
            <a:r>
              <a:rPr lang="fa-IR" sz="1600" dirty="0">
                <a:solidFill>
                  <a:schemeClr val="bg1"/>
                </a:solidFill>
                <a:latin typeface="Dana" panose="00000500000000000000" pitchFamily="2" charset="-78"/>
                <a:cs typeface="Dana" panose="00000500000000000000" pitchFamily="2" charset="-78"/>
              </a:rPr>
              <a:t>تسلط مرحله به مرحله اتفاق می‌افتد تا شما یک مهندس کامپیوتر شوید. روندی که شما در دانشگاه طی می‌کنید مشابه تصویر زیر </a:t>
            </a:r>
            <a:r>
              <a:rPr lang="fa-IR" sz="1600" dirty="0" smtClean="0">
                <a:solidFill>
                  <a:schemeClr val="bg1"/>
                </a:solidFill>
                <a:latin typeface="Dana" panose="00000500000000000000" pitchFamily="2" charset="-78"/>
                <a:cs typeface="Dana" panose="00000500000000000000" pitchFamily="2" charset="-78"/>
              </a:rPr>
              <a:t>است</a:t>
            </a:r>
            <a:r>
              <a:rPr lang="fa-IR" sz="1600" dirty="0">
                <a:solidFill>
                  <a:schemeClr val="bg1"/>
                </a:solidFill>
                <a:latin typeface="Dana" panose="00000500000000000000" pitchFamily="2" charset="-78"/>
                <a:cs typeface="Dana" panose="00000500000000000000" pitchFamily="2" charset="-78"/>
              </a:rPr>
              <a:t>:</a:t>
            </a:r>
          </a:p>
        </p:txBody>
      </p:sp>
      <p:grpSp>
        <p:nvGrpSpPr>
          <p:cNvPr id="34" name="Google Shape;4800;p45"/>
          <p:cNvGrpSpPr/>
          <p:nvPr/>
        </p:nvGrpSpPr>
        <p:grpSpPr>
          <a:xfrm>
            <a:off x="8409214" y="6072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 name="Title 1">
            <a:extLst>
              <a:ext uri="{FF2B5EF4-FFF2-40B4-BE49-F238E27FC236}">
                <a16:creationId xmlns:a16="http://schemas.microsoft.com/office/drawing/2014/main" id="{A8B21A12-5684-4620-A6E5-58B34DCBAA61}"/>
              </a:ext>
            </a:extLst>
          </p:cNvPr>
          <p:cNvSpPr txBox="1">
            <a:spLocks/>
          </p:cNvSpPr>
          <p:nvPr/>
        </p:nvSpPr>
        <p:spPr>
          <a:xfrm>
            <a:off x="6341214" y="3287036"/>
            <a:ext cx="2073787" cy="12269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بیاید بیش‌تر با ساختار کامپیوتر‌ها آشنا بشویم...</a:t>
            </a:r>
          </a:p>
        </p:txBody>
      </p:sp>
      <p:grpSp>
        <p:nvGrpSpPr>
          <p:cNvPr id="41" name="Google Shape;4800;p45"/>
          <p:cNvGrpSpPr/>
          <p:nvPr/>
        </p:nvGrpSpPr>
        <p:grpSpPr>
          <a:xfrm>
            <a:off x="8407603" y="3403274"/>
            <a:ext cx="350734" cy="357171"/>
            <a:chOff x="1492675" y="4992125"/>
            <a:chExt cx="481825" cy="481825"/>
          </a:xfrm>
        </p:grpSpPr>
        <p:sp>
          <p:nvSpPr>
            <p:cNvPr id="4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 name="Title 1">
            <a:extLst>
              <a:ext uri="{FF2B5EF4-FFF2-40B4-BE49-F238E27FC236}">
                <a16:creationId xmlns:a16="http://schemas.microsoft.com/office/drawing/2014/main" id="{8DD52BF7-1D14-4588-9935-E04725DE26AA}"/>
              </a:ext>
            </a:extLst>
          </p:cNvPr>
          <p:cNvSpPr txBox="1">
            <a:spLocks/>
          </p:cNvSpPr>
          <p:nvPr/>
        </p:nvSpPr>
        <p:spPr>
          <a:xfrm>
            <a:off x="733681" y="30845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از طریق ایجاد دید کلی، می‌توانیم روی طریقه‌ی کارکرد کامپیوتر‌ها تسلط یابیم.</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494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a:extLst>
              <a:ext uri="{FF2B5EF4-FFF2-40B4-BE49-F238E27FC236}">
                <a16:creationId xmlns:a16="http://schemas.microsoft.com/office/drawing/2014/main" id="{D912F2A4-6A53-4224-90C2-5E814C40EE78}"/>
              </a:ext>
            </a:extLst>
          </p:cNvPr>
          <p:cNvSpPr txBox="1"/>
          <p:nvPr/>
        </p:nvSpPr>
        <p:spPr>
          <a:xfrm>
            <a:off x="2286000" y="481853"/>
            <a:ext cx="4572000" cy="707886"/>
          </a:xfrm>
          <a:prstGeom prst="rect">
            <a:avLst/>
          </a:prstGeom>
          <a:noFill/>
        </p:spPr>
        <p:txBody>
          <a:bodyPr wrap="square">
            <a:spAutoFit/>
          </a:bodyPr>
          <a:lstStyle/>
          <a:p>
            <a:pPr algn="ctr" rtl="1">
              <a:spcBef>
                <a:spcPts val="0"/>
              </a:spcBef>
              <a:spcAft>
                <a:spcPts val="0"/>
              </a:spcAft>
            </a:pPr>
            <a:r>
              <a:rPr lang="fa-IR" sz="4000" b="0" i="0" u="none" strike="noStrike" dirty="0" smtClean="0">
                <a:solidFill>
                  <a:schemeClr val="bg1"/>
                </a:solidFill>
                <a:effectLst/>
                <a:latin typeface="Lalezar" panose="00000500000000000000" pitchFamily="2" charset="-78"/>
                <a:cs typeface="Lalezar" panose="00000500000000000000" pitchFamily="2" charset="-78"/>
              </a:rPr>
              <a:t>بخش اول: </a:t>
            </a:r>
            <a:r>
              <a:rPr lang="fa-IR" sz="4000" dirty="0" smtClean="0">
                <a:solidFill>
                  <a:schemeClr val="bg1"/>
                </a:solidFill>
                <a:latin typeface="Lalezar" panose="00000500000000000000" pitchFamily="2" charset="-78"/>
                <a:cs typeface="Lalezar" panose="00000500000000000000" pitchFamily="2" charset="-78"/>
              </a:rPr>
              <a:t>رادیولوژی</a:t>
            </a:r>
            <a:endParaRPr lang="fa-IR" sz="4000" b="0" i="0" u="none" strike="noStrike" dirty="0">
              <a:solidFill>
                <a:schemeClr val="bg1"/>
              </a:solidFill>
              <a:effectLst/>
              <a:latin typeface="Lalezar" panose="00000500000000000000" pitchFamily="2" charset="-78"/>
              <a:cs typeface="Lalezar" panose="00000500000000000000" pitchFamily="2" charset="-78"/>
            </a:endParaRPr>
          </a:p>
        </p:txBody>
      </p:sp>
      <p:grpSp>
        <p:nvGrpSpPr>
          <p:cNvPr id="61" name="Google Shape;4591;p45"/>
          <p:cNvGrpSpPr/>
          <p:nvPr/>
        </p:nvGrpSpPr>
        <p:grpSpPr>
          <a:xfrm>
            <a:off x="6524267" y="481853"/>
            <a:ext cx="540869" cy="530856"/>
            <a:chOff x="5049725" y="2027900"/>
            <a:chExt cx="481750" cy="481850"/>
          </a:xfrm>
        </p:grpSpPr>
        <p:sp>
          <p:nvSpPr>
            <p:cNvPr id="6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7288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a:t>
            </a:r>
            <a:r>
              <a:rPr lang="fa-IR" sz="2000" dirty="0" smtClean="0">
                <a:latin typeface="Lalezar" panose="00000500000000000000" pitchFamily="2" charset="-78"/>
                <a:cs typeface="Lalezar" panose="00000500000000000000" pitchFamily="2" charset="-78"/>
              </a:rPr>
              <a:t>بخش، </a:t>
            </a:r>
            <a:r>
              <a:rPr lang="fa-IR" sz="2000" dirty="0">
                <a:latin typeface="Lalezar" panose="00000500000000000000" pitchFamily="2" charset="-78"/>
                <a:cs typeface="Lalezar" panose="00000500000000000000" pitchFamily="2" charset="-78"/>
              </a:rPr>
              <a:t>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537" y="2304484"/>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129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162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1457942"/>
            <a:ext cx="7673356" cy="555429"/>
          </a:xfrm>
        </p:spPr>
        <p:txBody>
          <a:bodyPr anchor="ct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a:solidFill>
                  <a:schemeClr val="bg1"/>
                </a:solidFill>
                <a:latin typeface="Dana" panose="00000500000000000000" pitchFamily="2" charset="-78"/>
                <a:cs typeface="Dana" panose="00000500000000000000" pitchFamily="2" charset="-78"/>
              </a:rPr>
              <a:t>ها 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744063"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Dana" panose="00000500000000000000" pitchFamily="2" charset="-78"/>
                <a:cs typeface="Dana" panose="00000500000000000000" pitchFamily="2" charset="-78"/>
              </a:rPr>
              <a:t>آیا می‌توانید </a:t>
            </a:r>
            <a:r>
              <a:rPr lang="fa-IR" sz="2000" dirty="0">
                <a:solidFill>
                  <a:schemeClr val="accent6"/>
                </a:solidFill>
                <a:latin typeface="Dana" panose="00000500000000000000" pitchFamily="2" charset="-78"/>
                <a:cs typeface="Dana" panose="00000500000000000000" pitchFamily="2" charset="-78"/>
              </a:rPr>
              <a:t>نوع </a:t>
            </a:r>
            <a:r>
              <a:rPr lang="en-US" sz="2000" dirty="0">
                <a:solidFill>
                  <a:schemeClr val="accent6"/>
                </a:solidFill>
                <a:latin typeface="Dana" panose="00000500000000000000" pitchFamily="2" charset="-78"/>
                <a:cs typeface="Dana" panose="00000500000000000000" pitchFamily="2" charset="-78"/>
              </a:rPr>
              <a:t>CPU</a:t>
            </a:r>
            <a:r>
              <a:rPr lang="fa-IR" sz="2000" dirty="0">
                <a:solidFill>
                  <a:schemeClr val="bg1"/>
                </a:solidFill>
                <a:latin typeface="Dana" panose="00000500000000000000" pitchFamily="2" charset="-78"/>
                <a:cs typeface="Dana" panose="00000500000000000000" pitchFamily="2" charset="-78"/>
              </a:rPr>
              <a:t>ی دستگاه خود را بگویید؟</a:t>
            </a:r>
          </a:p>
        </p:txBody>
      </p:sp>
      <p:grpSp>
        <p:nvGrpSpPr>
          <p:cNvPr id="10" name="Google Shape;4800;p45"/>
          <p:cNvGrpSpPr/>
          <p:nvPr/>
        </p:nvGrpSpPr>
        <p:grpSpPr>
          <a:xfrm>
            <a:off x="8409214" y="1582927"/>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6832999" y="3932861"/>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00;p45"/>
          <p:cNvGrpSpPr/>
          <p:nvPr/>
        </p:nvGrpSpPr>
        <p:grpSpPr>
          <a:xfrm>
            <a:off x="8409214" y="412885"/>
            <a:ext cx="350734" cy="357171"/>
            <a:chOff x="1492675" y="4992125"/>
            <a:chExt cx="481825" cy="481825"/>
          </a:xfrm>
        </p:grpSpPr>
        <p:sp>
          <p:nvSpPr>
            <p:cNvPr id="1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Title 1">
            <a:extLst>
              <a:ext uri="{FF2B5EF4-FFF2-40B4-BE49-F238E27FC236}">
                <a16:creationId xmlns:a16="http://schemas.microsoft.com/office/drawing/2014/main" id="{8DD52BF7-1D14-4588-9935-E04725DE26AA}"/>
              </a:ext>
            </a:extLst>
          </p:cNvPr>
          <p:cNvSpPr txBox="1">
            <a:spLocks/>
          </p:cNvSpPr>
          <p:nvPr/>
        </p:nvSpPr>
        <p:spPr>
          <a:xfrm>
            <a:off x="735575" y="369404"/>
            <a:ext cx="7673922" cy="11389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را می‌توان مانند مغز یک کامپیوتر یا فرمانده‌ی اصلی آن دید. زیرا همانطور که متوجه شدید، </a:t>
            </a:r>
            <a:r>
              <a:rPr lang="en-US" sz="1600" dirty="0" smtClean="0">
                <a:solidFill>
                  <a:schemeClr val="bg1"/>
                </a:solidFill>
                <a:latin typeface="Dana" panose="00000500000000000000" pitchFamily="2" charset="-78"/>
                <a:cs typeface="Dana" panose="00000500000000000000" pitchFamily="2" charset="-78"/>
              </a:rPr>
              <a:t>CPU</a:t>
            </a:r>
            <a:r>
              <a:rPr lang="fa-IR" sz="1600" dirty="0" smtClean="0">
                <a:solidFill>
                  <a:schemeClr val="bg1"/>
                </a:solidFill>
                <a:latin typeface="Dana" panose="00000500000000000000" pitchFamily="2" charset="-78"/>
                <a:cs typeface="Dana" panose="00000500000000000000" pitchFamily="2" charset="-78"/>
              </a:rPr>
              <a:t> جایی‌ست که همه‌ی پردازش‌های کامپیوتر در آن انجام می‌شود و تمام دستوراتی که اجرا می‌شوند توسط آن داده شده است.</a:t>
            </a:r>
            <a:endParaRPr lang="fa-IR" sz="1600"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735858" y="303763"/>
            <a:ext cx="7673356" cy="837692"/>
          </a:xfrm>
        </p:spPr>
        <p:txBody>
          <a:bodyPr anchor="ct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است که مدیریت این بخش‌ها در نهایت توسط </a:t>
            </a:r>
            <a:r>
              <a:rPr lang="en-US" sz="1400" dirty="0">
                <a:solidFill>
                  <a:schemeClr val="accent6"/>
                </a:solidFill>
                <a:latin typeface="Dana" panose="00000500000000000000" pitchFamily="2" charset="-78"/>
                <a:cs typeface="Dana" panose="00000500000000000000" pitchFamily="2" charset="-78"/>
              </a:rPr>
              <a:t>CU</a:t>
            </a:r>
            <a:r>
              <a:rPr lang="fa-IR" sz="1400" dirty="0">
                <a:solidFill>
                  <a:schemeClr val="bg1"/>
                </a:solidFill>
                <a:latin typeface="Dana" panose="00000500000000000000" pitchFamily="2" charset="-78"/>
                <a:cs typeface="Dana" panose="00000500000000000000" pitchFamily="2" charset="-78"/>
              </a:rPr>
              <a:t> یا واحد کنترل انجام می‌شود.</a:t>
            </a: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735858" y="2570021"/>
            <a:ext cx="7673356"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a:solidFill>
                  <a:schemeClr val="bg1"/>
                </a:solidFill>
                <a:latin typeface="Dana" panose="00000500000000000000" pitchFamily="2" charset="-78"/>
                <a:cs typeface="Dana" panose="00000500000000000000" pitchFamily="2" charset="-78"/>
              </a:rPr>
              <a:t>CPU</a:t>
            </a:r>
            <a:r>
              <a:rPr lang="fa-IR" sz="1400" dirty="0">
                <a:solidFill>
                  <a:schemeClr val="bg1"/>
                </a:solidFill>
                <a:latin typeface="Dana" panose="00000500000000000000" pitchFamily="2" charset="-78"/>
                <a:cs typeface="Dana" panose="00000500000000000000" pitchFamily="2" charset="-78"/>
              </a:rPr>
              <a:t> چندین </a:t>
            </a:r>
            <a:r>
              <a:rPr lang="fa-IR" sz="1400" dirty="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۲</a:t>
            </a:r>
            <a:r>
              <a:rPr lang="fa-IR" sz="1400" dirty="0">
                <a:solidFill>
                  <a:srgbClr val="FF0000"/>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نقش ایفا می‌کنند تا اطلاعات مورد نیاز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را 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a:solidFill>
                  <a:schemeClr val="bg1"/>
                </a:solidFill>
                <a:latin typeface="Dana" panose="00000500000000000000" pitchFamily="2" charset="-78"/>
                <a:cs typeface="Dana" panose="00000500000000000000" pitchFamily="2" charset="-78"/>
              </a:rPr>
              <a:t>ALU</a:t>
            </a:r>
            <a:r>
              <a:rPr lang="fa-IR" sz="1400" dirty="0">
                <a:solidFill>
                  <a:schemeClr val="bg1"/>
                </a:solidFill>
                <a:latin typeface="Dana" panose="00000500000000000000" pitchFamily="2" charset="-78"/>
                <a:cs typeface="Dana" panose="00000500000000000000" pitchFamily="2" charset="-78"/>
              </a:rPr>
              <a:t> بدهند و خروجی محاسبه شود. اگر ثبات‌ها نبودند،‌ </a:t>
            </a:r>
            <a:r>
              <a:rPr lang="fa-IR" sz="1400" dirty="0" smtClean="0">
                <a:solidFill>
                  <a:schemeClr val="bg1"/>
                </a:solidFill>
                <a:latin typeface="Dana" panose="00000500000000000000" pitchFamily="2" charset="-78"/>
                <a:cs typeface="Dana" panose="00000500000000000000" pitchFamily="2" charset="-78"/>
              </a:rPr>
              <a:t>سرعت سیستم بسیار پایین می‌آمد و هر </a:t>
            </a:r>
            <a:r>
              <a:rPr lang="fa-IR" sz="1400" dirty="0">
                <a:solidFill>
                  <a:schemeClr val="bg1"/>
                </a:solidFill>
                <a:latin typeface="Dana" panose="00000500000000000000" pitchFamily="2" charset="-78"/>
                <a:cs typeface="Dana" panose="00000500000000000000" pitchFamily="2" charset="-78"/>
              </a:rPr>
              <a:t>بخش از</a:t>
            </a:r>
            <a:r>
              <a:rPr lang="en-US" sz="1400" dirty="0">
                <a:solidFill>
                  <a:schemeClr val="bg1"/>
                </a:solidFill>
                <a:latin typeface="Dana" panose="00000500000000000000" pitchFamily="2" charset="-78"/>
                <a:cs typeface="Dana" panose="00000500000000000000" pitchFamily="2" charset="-78"/>
              </a:rPr>
              <a:t>CPU </a:t>
            </a:r>
            <a:r>
              <a:rPr lang="fa-IR" sz="1400" dirty="0">
                <a:solidFill>
                  <a:schemeClr val="bg1"/>
                </a:solidFill>
                <a:latin typeface="Dana" panose="00000500000000000000" pitchFamily="2" charset="-78"/>
                <a:cs typeface="Dana" panose="00000500000000000000" pitchFamily="2" charset="-78"/>
              </a:rPr>
              <a:t> مثل</a:t>
            </a:r>
            <a:r>
              <a:rPr lang="en-US" sz="1400" dirty="0">
                <a:solidFill>
                  <a:schemeClr val="bg1"/>
                </a:solidFill>
                <a:latin typeface="Dana" panose="00000500000000000000" pitchFamily="2" charset="-78"/>
                <a:cs typeface="Dana" panose="00000500000000000000" pitchFamily="2" charset="-78"/>
              </a:rPr>
              <a:t>ALU </a:t>
            </a:r>
            <a:r>
              <a:rPr lang="fa-IR" sz="1400" dirty="0">
                <a:solidFill>
                  <a:schemeClr val="bg1"/>
                </a:solidFill>
                <a:latin typeface="Dana" panose="00000500000000000000" pitchFamily="2" charset="-78"/>
                <a:cs typeface="Dana" panose="00000500000000000000" pitchFamily="2" charset="-78"/>
              </a:rPr>
              <a:t> یا سایر بخش‌هایی که به اطلاعات حافظه نیاز دارند، مجبور بودند که به طور مستقیم از حافظه، 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حافظه، چندین مسیر وجود داشت.</a:t>
            </a:r>
          </a:p>
        </p:txBody>
      </p:sp>
      <p:grpSp>
        <p:nvGrpSpPr>
          <p:cNvPr id="15" name="Google Shape;4800;p45"/>
          <p:cNvGrpSpPr/>
          <p:nvPr/>
        </p:nvGrpSpPr>
        <p:grpSpPr>
          <a:xfrm>
            <a:off x="8409214" y="1153653"/>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409214" y="2506436"/>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Unit</a:t>
            </a:r>
          </a:p>
          <a:p>
            <a:r>
              <a:rPr lang="en-US" dirty="0"/>
              <a:t>2- Register</a:t>
            </a:r>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735858" y="1240535"/>
            <a:ext cx="7673356"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a:solidFill>
                  <a:schemeClr val="bg1"/>
                </a:solidFill>
                <a:latin typeface="Dana" panose="00000500000000000000" pitchFamily="2" charset="-78"/>
                <a:cs typeface="Dana" panose="00000500000000000000" pitchFamily="2" charset="-78"/>
              </a:rPr>
              <a:t>۱</a:t>
            </a:r>
            <a:r>
              <a:rPr lang="fa-IR" sz="1400" dirty="0">
                <a:solidFill>
                  <a:schemeClr val="bg1"/>
                </a:solidFill>
                <a:latin typeface="Dana" panose="00000500000000000000" pitchFamily="2" charset="-78"/>
                <a:cs typeface="Dana" panose="00000500000000000000" pitchFamily="2" charset="-78"/>
              </a:rPr>
              <a:t> یا واحد پردازش است که وظیفه‌ی انجام محاسبات را دارد. پس هرگاه نیاز به </a:t>
            </a:r>
            <a:r>
              <a:rPr lang="fa-IR" sz="1400" dirty="0" smtClean="0">
                <a:solidFill>
                  <a:schemeClr val="bg1"/>
                </a:solidFill>
                <a:latin typeface="Dana" panose="00000500000000000000" pitchFamily="2" charset="-78"/>
                <a:cs typeface="Dana" panose="00000500000000000000" pitchFamily="2" charset="-78"/>
              </a:rPr>
              <a:t>عملیاتی </a:t>
            </a:r>
            <a:r>
              <a:rPr lang="fa-IR" sz="1400" dirty="0">
                <a:solidFill>
                  <a:schemeClr val="bg1"/>
                </a:solidFill>
                <a:latin typeface="Dana" panose="00000500000000000000" pitchFamily="2" charset="-78"/>
                <a:cs typeface="Dana" panose="00000500000000000000" pitchFamily="2" charset="-78"/>
              </a:rPr>
              <a:t>مثل جمع، تفریق، ضرب و سایر </a:t>
            </a:r>
            <a:r>
              <a:rPr lang="fa-IR" sz="1400" dirty="0" smtClean="0">
                <a:solidFill>
                  <a:schemeClr val="bg1"/>
                </a:solidFill>
                <a:latin typeface="Dana" panose="00000500000000000000" pitchFamily="2" charset="-78"/>
                <a:cs typeface="Dana" panose="00000500000000000000" pitchFamily="2" charset="-78"/>
              </a:rPr>
              <a:t>اعمال </a:t>
            </a:r>
            <a:r>
              <a:rPr lang="fa-IR" sz="1400" dirty="0">
                <a:solidFill>
                  <a:schemeClr val="bg1"/>
                </a:solidFill>
                <a:latin typeface="Dana" panose="00000500000000000000" pitchFamily="2" charset="-78"/>
                <a:cs typeface="Dana" panose="00000500000000000000" pitchFamily="2" charset="-78"/>
              </a:rPr>
              <a:t>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a:t>
            </a:r>
            <a:r>
              <a:rPr lang="fa-IR" sz="1400" dirty="0" smtClean="0">
                <a:solidFill>
                  <a:schemeClr val="bg1"/>
                </a:solidFill>
                <a:latin typeface="Dana" panose="00000500000000000000" pitchFamily="2" charset="-78"/>
                <a:cs typeface="Dana" panose="00000500000000000000" pitchFamily="2" charset="-78"/>
              </a:rPr>
              <a:t>به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تحویل </a:t>
            </a:r>
            <a:r>
              <a:rPr lang="fa-IR" sz="1400" dirty="0">
                <a:solidFill>
                  <a:schemeClr val="bg1"/>
                </a:solidFill>
                <a:latin typeface="Dana" panose="00000500000000000000" pitchFamily="2" charset="-78"/>
                <a:cs typeface="Dana" panose="00000500000000000000" pitchFamily="2" charset="-78"/>
              </a:rPr>
              <a:t>می‌دهد.</a:t>
            </a:r>
          </a:p>
        </p:txBody>
      </p:sp>
      <p:grpSp>
        <p:nvGrpSpPr>
          <p:cNvPr id="22" name="Google Shape;4800;p45"/>
          <p:cNvGrpSpPr/>
          <p:nvPr/>
        </p:nvGrpSpPr>
        <p:grpSpPr>
          <a:xfrm>
            <a:off x="8409214" y="443313"/>
            <a:ext cx="350734" cy="357171"/>
            <a:chOff x="1492675" y="4992125"/>
            <a:chExt cx="481825" cy="481825"/>
          </a:xfrm>
        </p:grpSpPr>
        <p:sp>
          <p:nvSpPr>
            <p:cNvPr id="2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8254</TotalTime>
  <Words>4148</Words>
  <Application>Microsoft Office PowerPoint</Application>
  <PresentationFormat>On-screen Show (16:9)</PresentationFormat>
  <Paragraphs>380</Paragraphs>
  <Slides>41</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Bree Serif</vt:lpstr>
      <vt:lpstr>Didact Gothic</vt:lpstr>
      <vt:lpstr>Arial</vt:lpstr>
      <vt:lpstr>Dana</vt:lpstr>
      <vt:lpstr>Roboto Thin</vt:lpstr>
      <vt:lpstr>Roboto Black</vt:lpstr>
      <vt:lpstr>Lalezar</vt:lpstr>
      <vt:lpstr>Calibri</vt:lpstr>
      <vt:lpstr>Wingdings</vt:lpstr>
      <vt:lpstr>Roboto Light</vt:lpstr>
      <vt:lpstr>WEB PROPOSAL</vt:lpstr>
      <vt:lpstr>بسم الله الرحمن الرحیم</vt:lpstr>
      <vt:lpstr>PowerPoint Presentation</vt:lpstr>
      <vt:lpstr>PowerPoint Presentation</vt:lpstr>
      <vt:lpstr>PowerPoint Presentation</vt:lpstr>
      <vt:lpstr>این تسلط مرحله به مرحله اتفاق می‌افتد تا شما یک مهندس کامپیوتر شوید. روندی که شما در دانشگاه طی می‌کنید مشابه تصویر زیر است:</vt:lpstr>
      <vt:lpstr>PowerPoint Presentation</vt:lpstr>
      <vt:lpstr>به عنوان اولین بخش، از CPU شروع می‌کنیم.</vt:lpstr>
      <vt:lpstr>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رم ‌سیستم شما چقدرست؟</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گوگل </vt:lpstr>
      <vt:lpstr>PowerPoint Presentation</vt:lpstr>
      <vt:lpstr>PowerPoint Presentation</vt:lpstr>
      <vt:lpstr>PowerPoint Presentation</vt:lpstr>
      <vt:lpstr>PowerPoint Presentation</vt:lpstr>
      <vt:lpstr>فشرده‌سازی و zip</vt:lpstr>
      <vt:lpstr>آشنایی با نرم افزارهای office</vt:lpstr>
      <vt:lpstr>گوگل‌داک و دوستان</vt:lpstr>
      <vt:lpstr>PowerPoint Presentation</vt:lpstr>
      <vt:lpstr>PowerPoint Presentation</vt:lpstr>
      <vt:lpstr>PowerPoint Presentation</vt:lpstr>
      <vt:lpstr>PowerPoint Presentation</vt:lpstr>
      <vt:lpstr>معرفی سایت تمرین تایپ</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آشنایی با کامپیوتر</dc:title>
  <dc:creator>Bahar Kaviani;Korosh Rouhi;Ali Nazari</dc:creator>
  <cp:lastModifiedBy>Bahar Kaviani</cp:lastModifiedBy>
  <cp:revision>322</cp:revision>
  <dcterms:modified xsi:type="dcterms:W3CDTF">2021-11-14T12:25:10Z</dcterms:modified>
</cp:coreProperties>
</file>